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36"/>
  </p:notesMasterIdLst>
  <p:handoutMasterIdLst>
    <p:handoutMasterId r:id="rId37"/>
  </p:handoutMasterIdLst>
  <p:sldIdLst>
    <p:sldId id="257" r:id="rId3"/>
    <p:sldId id="258" r:id="rId4"/>
    <p:sldId id="270" r:id="rId5"/>
    <p:sldId id="314" r:id="rId6"/>
    <p:sldId id="305" r:id="rId7"/>
    <p:sldId id="418" r:id="rId8"/>
    <p:sldId id="306" r:id="rId9"/>
    <p:sldId id="294" r:id="rId10"/>
    <p:sldId id="308" r:id="rId11"/>
    <p:sldId id="290" r:id="rId12"/>
    <p:sldId id="279" r:id="rId13"/>
    <p:sldId id="437" r:id="rId14"/>
    <p:sldId id="309" r:id="rId15"/>
    <p:sldId id="326" r:id="rId16"/>
    <p:sldId id="376" r:id="rId17"/>
    <p:sldId id="431" r:id="rId18"/>
    <p:sldId id="375" r:id="rId19"/>
    <p:sldId id="340" r:id="rId20"/>
    <p:sldId id="432" r:id="rId21"/>
    <p:sldId id="403" r:id="rId22"/>
    <p:sldId id="438" r:id="rId23"/>
    <p:sldId id="378" r:id="rId24"/>
    <p:sldId id="435" r:id="rId25"/>
    <p:sldId id="419" r:id="rId26"/>
    <p:sldId id="416" r:id="rId27"/>
    <p:sldId id="425" r:id="rId28"/>
    <p:sldId id="424" r:id="rId29"/>
    <p:sldId id="361" r:id="rId30"/>
    <p:sldId id="429" r:id="rId31"/>
    <p:sldId id="413" r:id="rId32"/>
    <p:sldId id="436" r:id="rId33"/>
    <p:sldId id="407" r:id="rId34"/>
    <p:sldId id="430" r:id="rId35"/>
  </p:sldIdLst>
  <p:sldSz cx="12192000" cy="6858000"/>
  <p:notesSz cx="9223375" cy="6918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50E"/>
    <a:srgbClr val="FF3300"/>
    <a:srgbClr val="CC6600"/>
    <a:srgbClr val="FF5050"/>
    <a:srgbClr val="F8FB6B"/>
    <a:srgbClr val="E98FB6"/>
    <a:srgbClr val="030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407" autoAdjust="0"/>
  </p:normalViewPr>
  <p:slideViewPr>
    <p:cSldViewPr snapToGrid="0">
      <p:cViewPr varScale="1">
        <p:scale>
          <a:sx n="70" d="100"/>
          <a:sy n="70" d="100"/>
        </p:scale>
        <p:origin x="48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1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Chart%20in%20Microsoft%20PowerPoint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msargent634\Desktop\CCSSE\CCSEE.2016\CCC.compare.years.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[2.GPA.Benchmarks.xlsx]Sheet15!PivotTable1</c:name>
    <c:fmtId val="9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pattFill prst="narHorz">
            <a:fgClr>
              <a:schemeClr val="accent6"/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pattFill prst="narHorz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C00000">
              <a:alpha val="68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pattFill prst="narHorz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pattFill prst="narHorz">
            <a:fgClr>
              <a:schemeClr val="accent4"/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pattFill prst="narHorz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pattFill prst="narHorz">
            <a:fgClr>
              <a:schemeClr val="accent4"/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pattFill prst="narHorz">
            <a:fgClr>
              <a:schemeClr val="accent6"/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pattFill prst="narHorz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C00000">
              <a:alpha val="68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pattFill prst="narHorz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pattFill prst="narHorz">
            <a:fgClr>
              <a:schemeClr val="accent4"/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pattFill prst="narHorz">
            <a:fgClr>
              <a:schemeClr val="accent6"/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pattFill prst="narHorz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rgbClr val="C00000">
              <a:alpha val="68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456426642321897E-2"/>
          <c:y val="1.14875197661753E-2"/>
          <c:w val="0.95554357335767803"/>
          <c:h val="0.911311136417883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Sheet15!$B$5:$B$7</c:f>
              <c:strCache>
                <c:ptCount val="1"/>
                <c:pt idx="0">
                  <c:v>Af Amer - Female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4037756869951"/>
                  <c:y val="-1.4635785137730299E-16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0414570999907"/>
                  <c:y val="1.633063754583950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rgbClr val="ED7D3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Sheet15!$A$8:$A$11</c:f>
              <c:strCache>
                <c:ptCount val="3"/>
                <c:pt idx="0">
                  <c:v>Contra Costa College</c:v>
                </c:pt>
                <c:pt idx="1">
                  <c:v>Diablo Valley College</c:v>
                </c:pt>
                <c:pt idx="2">
                  <c:v>Los Medanos College</c:v>
                </c:pt>
              </c:strCache>
            </c:strRef>
          </c:cat>
          <c:val>
            <c:numRef>
              <c:f>Sheet15!$B$8:$B$11</c:f>
              <c:numCache>
                <c:formatCode>General</c:formatCode>
                <c:ptCount val="3"/>
                <c:pt idx="0">
                  <c:v>60</c:v>
                </c:pt>
                <c:pt idx="1">
                  <c:v>23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Sheet15!$C$5:$C$7</c:f>
              <c:strCache>
                <c:ptCount val="1"/>
                <c:pt idx="0">
                  <c:v>Af Amer - 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71531695379201"/>
                  <c:y val="1.99581193794125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661458060799095E-2"/>
                  <c:y val="2.0413296932299402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rgbClr val="ED7D3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Sheet15!$A$8:$A$11</c:f>
              <c:strCache>
                <c:ptCount val="3"/>
                <c:pt idx="0">
                  <c:v>Contra Costa College</c:v>
                </c:pt>
                <c:pt idx="1">
                  <c:v>Diablo Valley College</c:v>
                </c:pt>
                <c:pt idx="2">
                  <c:v>Los Medanos College</c:v>
                </c:pt>
              </c:strCache>
            </c:strRef>
          </c:cat>
          <c:val>
            <c:numRef>
              <c:f>Sheet15!$C$8:$C$11</c:f>
              <c:numCache>
                <c:formatCode>General</c:formatCode>
                <c:ptCount val="3"/>
                <c:pt idx="0">
                  <c:v>34</c:v>
                </c:pt>
                <c:pt idx="1">
                  <c:v>31</c:v>
                </c:pt>
                <c:pt idx="2">
                  <c:v>47</c:v>
                </c:pt>
              </c:numCache>
            </c:numRef>
          </c:val>
        </c:ser>
        <c:ser>
          <c:idx val="2"/>
          <c:order val="2"/>
          <c:tx>
            <c:strRef>
              <c:f>Sheet15!$D$5:$D$7</c:f>
              <c:strCache>
                <c:ptCount val="1"/>
                <c:pt idx="0">
                  <c:v>Asian - Female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9033816425120699E-2"/>
                  <c:y val="-2.0413296932299402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Sheet15!$A$8:$A$11</c:f>
              <c:strCache>
                <c:ptCount val="3"/>
                <c:pt idx="0">
                  <c:v>Contra Costa College</c:v>
                </c:pt>
                <c:pt idx="1">
                  <c:v>Diablo Valley College</c:v>
                </c:pt>
                <c:pt idx="2">
                  <c:v>Los Medanos College</c:v>
                </c:pt>
              </c:strCache>
            </c:strRef>
          </c:cat>
          <c:val>
            <c:numRef>
              <c:f>Sheet15!$D$8:$D$11</c:f>
              <c:numCache>
                <c:formatCode>General</c:formatCode>
                <c:ptCount val="3"/>
                <c:pt idx="0">
                  <c:v>79</c:v>
                </c:pt>
                <c:pt idx="1">
                  <c:v>157</c:v>
                </c:pt>
                <c:pt idx="2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Sheet15!$E$5:$E$7</c:f>
              <c:strCache>
                <c:ptCount val="1"/>
                <c:pt idx="0">
                  <c:v>Asian - 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Sheet15!$A$8:$A$11</c:f>
              <c:strCache>
                <c:ptCount val="3"/>
                <c:pt idx="0">
                  <c:v>Contra Costa College</c:v>
                </c:pt>
                <c:pt idx="1">
                  <c:v>Diablo Valley College</c:v>
                </c:pt>
                <c:pt idx="2">
                  <c:v>Los Medanos College</c:v>
                </c:pt>
              </c:strCache>
            </c:strRef>
          </c:cat>
          <c:val>
            <c:numRef>
              <c:f>Sheet15!$E$8:$E$11</c:f>
              <c:numCache>
                <c:formatCode>General</c:formatCode>
                <c:ptCount val="3"/>
                <c:pt idx="0">
                  <c:v>73</c:v>
                </c:pt>
                <c:pt idx="1">
                  <c:v>166</c:v>
                </c:pt>
                <c:pt idx="2">
                  <c:v>39</c:v>
                </c:pt>
              </c:numCache>
            </c:numRef>
          </c:val>
        </c:ser>
        <c:ser>
          <c:idx val="4"/>
          <c:order val="4"/>
          <c:tx>
            <c:strRef>
              <c:f>Sheet15!$F$5:$F$7</c:f>
              <c:strCache>
                <c:ptCount val="1"/>
                <c:pt idx="0">
                  <c:v>Hispanic - Female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rgbClr val="70AD47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Sheet15!$A$8:$A$11</c:f>
              <c:strCache>
                <c:ptCount val="3"/>
                <c:pt idx="0">
                  <c:v>Contra Costa College</c:v>
                </c:pt>
                <c:pt idx="1">
                  <c:v>Diablo Valley College</c:v>
                </c:pt>
                <c:pt idx="2">
                  <c:v>Los Medanos College</c:v>
                </c:pt>
              </c:strCache>
            </c:strRef>
          </c:cat>
          <c:val>
            <c:numRef>
              <c:f>Sheet15!$F$8:$F$11</c:f>
              <c:numCache>
                <c:formatCode>General</c:formatCode>
                <c:ptCount val="3"/>
                <c:pt idx="0">
                  <c:v>175</c:v>
                </c:pt>
                <c:pt idx="1">
                  <c:v>108</c:v>
                </c:pt>
                <c:pt idx="2">
                  <c:v>135</c:v>
                </c:pt>
              </c:numCache>
            </c:numRef>
          </c:val>
        </c:ser>
        <c:ser>
          <c:idx val="5"/>
          <c:order val="5"/>
          <c:tx>
            <c:strRef>
              <c:f>Sheet15!$G$5:$G$7</c:f>
              <c:strCache>
                <c:ptCount val="1"/>
                <c:pt idx="0">
                  <c:v>Hispanic - Male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rgbClr val="70AD47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Sheet15!$A$8:$A$11</c:f>
              <c:strCache>
                <c:ptCount val="3"/>
                <c:pt idx="0">
                  <c:v>Contra Costa College</c:v>
                </c:pt>
                <c:pt idx="1">
                  <c:v>Diablo Valley College</c:v>
                </c:pt>
                <c:pt idx="2">
                  <c:v>Los Medanos College</c:v>
                </c:pt>
              </c:strCache>
            </c:strRef>
          </c:cat>
          <c:val>
            <c:numRef>
              <c:f>Sheet15!$G$8:$G$11</c:f>
              <c:numCache>
                <c:formatCode>General</c:formatCode>
                <c:ptCount val="3"/>
                <c:pt idx="0">
                  <c:v>92</c:v>
                </c:pt>
                <c:pt idx="1">
                  <c:v>72</c:v>
                </c:pt>
                <c:pt idx="2">
                  <c:v>96</c:v>
                </c:pt>
              </c:numCache>
            </c:numRef>
          </c:val>
        </c:ser>
        <c:ser>
          <c:idx val="6"/>
          <c:order val="6"/>
          <c:tx>
            <c:strRef>
              <c:f>Sheet15!$H$5:$H$7</c:f>
              <c:strCache>
                <c:ptCount val="1"/>
                <c:pt idx="0">
                  <c:v>White - Female</c:v>
                </c:pt>
              </c:strCache>
            </c:strRef>
          </c:tx>
          <c:spPr>
            <a:pattFill prst="narHorz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668140748670401"/>
                  <c:y val="4.5573658425430103E-5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Sheet15!$A$8:$A$11</c:f>
              <c:strCache>
                <c:ptCount val="3"/>
                <c:pt idx="0">
                  <c:v>Contra Costa College</c:v>
                </c:pt>
                <c:pt idx="1">
                  <c:v>Diablo Valley College</c:v>
                </c:pt>
                <c:pt idx="2">
                  <c:v>Los Medanos College</c:v>
                </c:pt>
              </c:strCache>
            </c:strRef>
          </c:cat>
          <c:val>
            <c:numRef>
              <c:f>Sheet15!$H$8:$H$11</c:f>
              <c:numCache>
                <c:formatCode>General</c:formatCode>
                <c:ptCount val="3"/>
                <c:pt idx="0">
                  <c:v>30</c:v>
                </c:pt>
                <c:pt idx="1">
                  <c:v>204</c:v>
                </c:pt>
                <c:pt idx="2">
                  <c:v>98</c:v>
                </c:pt>
              </c:numCache>
            </c:numRef>
          </c:val>
        </c:ser>
        <c:ser>
          <c:idx val="7"/>
          <c:order val="7"/>
          <c:tx>
            <c:strRef>
              <c:f>Sheet15!$I$5:$I$7</c:f>
              <c:strCache>
                <c:ptCount val="1"/>
                <c:pt idx="0">
                  <c:v>White - Male</c:v>
                </c:pt>
              </c:strCache>
            </c:strRef>
          </c:tx>
          <c:spPr>
            <a:solidFill>
              <a:srgbClr val="C00000">
                <a:alpha val="68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64058385646501"/>
                  <c:y val="-3.0483434368038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Sheet15!$A$8:$A$11</c:f>
              <c:strCache>
                <c:ptCount val="3"/>
                <c:pt idx="0">
                  <c:v>Contra Costa College</c:v>
                </c:pt>
                <c:pt idx="1">
                  <c:v>Diablo Valley College</c:v>
                </c:pt>
                <c:pt idx="2">
                  <c:v>Los Medanos College</c:v>
                </c:pt>
              </c:strCache>
            </c:strRef>
          </c:cat>
          <c:val>
            <c:numRef>
              <c:f>Sheet15!$I$8:$I$11</c:f>
              <c:numCache>
                <c:formatCode>General</c:formatCode>
                <c:ptCount val="3"/>
                <c:pt idx="0">
                  <c:v>28</c:v>
                </c:pt>
                <c:pt idx="1">
                  <c:v>202</c:v>
                </c:pt>
                <c:pt idx="2">
                  <c:v>106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6289336"/>
        <c:axId val="366293648"/>
      </c:barChart>
      <c:catAx>
        <c:axId val="36628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293648"/>
        <c:crosses val="autoZero"/>
        <c:auto val="1"/>
        <c:lblAlgn val="ctr"/>
        <c:lblOffset val="100"/>
        <c:noMultiLvlLbl val="0"/>
      </c:catAx>
      <c:valAx>
        <c:axId val="366293648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289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African Am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Sheet1!$B$7:$F$7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St-Faculty Interaction</c:v>
                </c:pt>
                <c:pt idx="4">
                  <c:v>Support</c:v>
                </c:pt>
              </c:strCache>
            </c:strRef>
          </c:cat>
          <c:val>
            <c:numRef>
              <c:f>Sheet1!$B$8:$F$8</c:f>
              <c:numCache>
                <c:formatCode>0</c:formatCode>
                <c:ptCount val="5"/>
                <c:pt idx="0">
                  <c:v>54</c:v>
                </c:pt>
                <c:pt idx="1">
                  <c:v>52</c:v>
                </c:pt>
                <c:pt idx="2">
                  <c:v>52.5</c:v>
                </c:pt>
                <c:pt idx="3">
                  <c:v>51.7</c:v>
                </c:pt>
                <c:pt idx="4">
                  <c:v>51.7</c:v>
                </c:pt>
              </c:numCache>
            </c:numRef>
          </c:val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F2550E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198E-3"/>
                  <c:y val="-8.48755627201336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74074074074001E-2"/>
                  <c:y val="-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444444444444397E-3"/>
                  <c:y val="-2.314814814814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1703E-3"/>
                  <c:y val="2.3148148148147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Sheet1!$B$7:$F$7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St-Faculty Interaction</c:v>
                </c:pt>
                <c:pt idx="4">
                  <c:v>Support</c:v>
                </c:pt>
              </c:strCache>
            </c:strRef>
          </c:cat>
          <c:val>
            <c:numRef>
              <c:f>Sheet1!$B$9:$F$9</c:f>
              <c:numCache>
                <c:formatCode>0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50.4</c:v>
                </c:pt>
                <c:pt idx="3">
                  <c:v>46.8</c:v>
                </c:pt>
                <c:pt idx="4">
                  <c:v>51.8</c:v>
                </c:pt>
              </c:numCache>
            </c:numRef>
          </c:val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77777777777777E-2"/>
                  <c:y val="-1.157407407407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018518518517595E-3"/>
                  <c:y val="-7.936507936508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Sheet1!$B$7:$F$7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St-Faculty Interaction</c:v>
                </c:pt>
                <c:pt idx="4">
                  <c:v>Support</c:v>
                </c:pt>
              </c:strCache>
            </c:strRef>
          </c:cat>
          <c:val>
            <c:numRef>
              <c:f>Sheet1!$B$10:$F$10</c:f>
              <c:numCache>
                <c:formatCode>0</c:formatCode>
                <c:ptCount val="5"/>
                <c:pt idx="0">
                  <c:v>51</c:v>
                </c:pt>
                <c:pt idx="1">
                  <c:v>50</c:v>
                </c:pt>
                <c:pt idx="2">
                  <c:v>51.9</c:v>
                </c:pt>
                <c:pt idx="3">
                  <c:v>47.6</c:v>
                </c:pt>
                <c:pt idx="4">
                  <c:v>53.1</c:v>
                </c:pt>
              </c:numCache>
            </c:numRef>
          </c:val>
        </c:ser>
        <c:ser>
          <c:idx val="3"/>
          <c:order val="3"/>
          <c:tx>
            <c:strRef>
              <c:f>Sheet1!$A$11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0833333333333301E-2"/>
                  <c:y val="-8.48755627201336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416666666666701E-2"/>
                  <c:y val="-1.190476190476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203703703703599E-2"/>
                  <c:y val="-2.3148148148149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74074074074099E-2"/>
                  <c:y val="-8.48755627201336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Sheet1!$B$7:$F$7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St-Faculty Interaction</c:v>
                </c:pt>
                <c:pt idx="4">
                  <c:v>Support</c:v>
                </c:pt>
              </c:strCache>
            </c:strRef>
          </c:cat>
          <c:val>
            <c:numRef>
              <c:f>Sheet1!$B$11:$F$11</c:f>
              <c:numCache>
                <c:formatCode>0</c:formatCode>
                <c:ptCount val="5"/>
                <c:pt idx="0">
                  <c:v>51</c:v>
                </c:pt>
                <c:pt idx="1">
                  <c:v>46</c:v>
                </c:pt>
                <c:pt idx="2">
                  <c:v>50.7</c:v>
                </c:pt>
                <c:pt idx="3">
                  <c:v>46.7</c:v>
                </c:pt>
                <c:pt idx="4">
                  <c:v>46.3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0868448"/>
        <c:axId val="297879520"/>
        <c:axId val="0"/>
      </c:bar3DChart>
      <c:catAx>
        <c:axId val="3708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879520"/>
        <c:crosses val="autoZero"/>
        <c:auto val="1"/>
        <c:lblAlgn val="ctr"/>
        <c:lblOffset val="100"/>
        <c:noMultiLvlLbl val="0"/>
      </c:catAx>
      <c:valAx>
        <c:axId val="297879520"/>
        <c:scaling>
          <c:orientation val="minMax"/>
          <c:max val="7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684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940757475734098E-2"/>
          <c:y val="8.6280464941882296E-2"/>
          <c:w val="0.93933699130688597"/>
          <c:h val="0.668177102862142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'[CCC EngagingStudents.xlsx]Sheet1'!$A$2</c:f>
              <c:strCache>
                <c:ptCount val="1"/>
                <c:pt idx="0">
                  <c:v>African Amer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'[CCC EngagingStudents.xlsx]Sheet1'!$B$1:$F$1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'[CCC EngagingStudents.xlsx]Sheet1'!$B$2:$F$2</c:f>
              <c:numCache>
                <c:formatCode>0</c:formatCode>
                <c:ptCount val="5"/>
                <c:pt idx="0">
                  <c:v>58.2</c:v>
                </c:pt>
                <c:pt idx="1">
                  <c:v>54.9</c:v>
                </c:pt>
                <c:pt idx="2">
                  <c:v>61.1</c:v>
                </c:pt>
                <c:pt idx="3">
                  <c:v>56.3</c:v>
                </c:pt>
                <c:pt idx="4">
                  <c:v>56.5</c:v>
                </c:pt>
              </c:numCache>
            </c:numRef>
          </c:val>
        </c:ser>
        <c:ser>
          <c:idx val="1"/>
          <c:order val="1"/>
          <c:tx>
            <c:strRef>
              <c:f>'[CCC EngagingStudents.xlsx]Sheet1'!$A$3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3.6231884057971002E-3"/>
                  <c:y val="-1.45932124785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231884057971002E-3"/>
                  <c:y val="-8.7559274871315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309178743961298E-3"/>
                  <c:y val="-5.8372849914210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3091787439622E-3"/>
                  <c:y val="-1.751185497426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0386473429951699E-3"/>
                  <c:y val="-3.480911627540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'[CCC EngagingStudents.xlsx]Sheet1'!$B$1:$F$1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'[CCC EngagingStudents.xlsx]Sheet1'!$B$3:$F$3</c:f>
              <c:numCache>
                <c:formatCode>0</c:formatCode>
                <c:ptCount val="5"/>
                <c:pt idx="0">
                  <c:v>47.5</c:v>
                </c:pt>
                <c:pt idx="1">
                  <c:v>46.5</c:v>
                </c:pt>
                <c:pt idx="2">
                  <c:v>54.8</c:v>
                </c:pt>
                <c:pt idx="3">
                  <c:v>47</c:v>
                </c:pt>
                <c:pt idx="4">
                  <c:v>46.6</c:v>
                </c:pt>
              </c:numCache>
            </c:numRef>
          </c:val>
        </c:ser>
        <c:ser>
          <c:idx val="2"/>
          <c:order val="2"/>
          <c:tx>
            <c:strRef>
              <c:f>'[CCC EngagingStudents.xlsx]Sheet1'!$A$4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'[CCC EngagingStudents.xlsx]Sheet1'!$B$1:$F$1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'[CCC EngagingStudents.xlsx]Sheet1'!$B$4:$F$4</c:f>
              <c:numCache>
                <c:formatCode>0</c:formatCode>
                <c:ptCount val="5"/>
                <c:pt idx="0">
                  <c:v>54</c:v>
                </c:pt>
                <c:pt idx="1">
                  <c:v>52.4</c:v>
                </c:pt>
                <c:pt idx="2">
                  <c:v>55.1</c:v>
                </c:pt>
                <c:pt idx="3">
                  <c:v>50.6</c:v>
                </c:pt>
                <c:pt idx="4">
                  <c:v>57.3</c:v>
                </c:pt>
              </c:numCache>
            </c:numRef>
          </c:val>
        </c:ser>
        <c:ser>
          <c:idx val="3"/>
          <c:order val="3"/>
          <c:tx>
            <c:strRef>
              <c:f>'[CCC EngagingStudents.xlsx]Sheet1'!$A$5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4492753623188401E-2"/>
                  <c:y val="-8.7559274871315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850241545894E-2"/>
                  <c:y val="-5.8372849914210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0772946859903E-2"/>
                  <c:y val="-1.16745699828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'[CCC EngagingStudents.xlsx]Sheet1'!$B$1:$F$1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'[CCC EngagingStudents.xlsx]Sheet1'!$B$5:$F$5</c:f>
              <c:numCache>
                <c:formatCode>0</c:formatCode>
                <c:ptCount val="5"/>
                <c:pt idx="0">
                  <c:v>54.2</c:v>
                </c:pt>
                <c:pt idx="1">
                  <c:v>51.5</c:v>
                </c:pt>
                <c:pt idx="2">
                  <c:v>51.5</c:v>
                </c:pt>
                <c:pt idx="3">
                  <c:v>50.6</c:v>
                </c:pt>
                <c:pt idx="4">
                  <c:v>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849616"/>
        <c:axId val="293412248"/>
        <c:axId val="0"/>
      </c:bar3DChart>
      <c:catAx>
        <c:axId val="29584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3412248"/>
        <c:crosses val="autoZero"/>
        <c:auto val="1"/>
        <c:lblAlgn val="ctr"/>
        <c:lblOffset val="100"/>
        <c:noMultiLvlLbl val="0"/>
      </c:catAx>
      <c:valAx>
        <c:axId val="293412248"/>
        <c:scaling>
          <c:orientation val="minMax"/>
          <c:max val="70"/>
          <c:min val="4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95849616"/>
        <c:crosses val="autoZero"/>
        <c:crossBetween val="between"/>
        <c:majorUnit val="1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</c:dPt>
          <c:dPt>
            <c:idx val="1"/>
            <c:invertIfNegative val="0"/>
            <c:bubble3D val="0"/>
            <c:spPr>
              <a:pattFill prst="dkUpDiag">
                <a:fgClr>
                  <a:srgbClr val="00B0F0"/>
                </a:fgClr>
                <a:bgClr>
                  <a:sysClr val="window" lastClr="FFFFFF"/>
                </a:bgClr>
              </a:patt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solidFill>
                  <a:sysClr val="windowText" lastClr="000000"/>
                </a:solidFill>
              </a:ln>
              <a:effectLst/>
              <a:sp3d>
                <a:contourClr>
                  <a:sysClr val="windowText" lastClr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  <a:sp3d>
                <a:contourClr>
                  <a:schemeClr val="accent4">
                    <a:lumMod val="20000"/>
                    <a:lumOff val="80000"/>
                  </a:schemeClr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rgbClr val="FFC000">
                  <a:lumMod val="75000"/>
                </a:srgbClr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PowerPoint]Sheet2'!$B$1:$G$1</c:f>
              <c:strCache>
                <c:ptCount val="6"/>
                <c:pt idx="0">
                  <c:v>CCC</c:v>
                </c:pt>
                <c:pt idx="1">
                  <c:v>CCC 2012</c:v>
                </c:pt>
                <c:pt idx="2">
                  <c:v>DVC</c:v>
                </c:pt>
                <c:pt idx="3">
                  <c:v>LMC</c:v>
                </c:pt>
                <c:pt idx="4">
                  <c:v>4CD</c:v>
                </c:pt>
                <c:pt idx="5">
                  <c:v>ACCJC</c:v>
                </c:pt>
              </c:strCache>
            </c:strRef>
          </c:cat>
          <c:val>
            <c:numRef>
              <c:f>'[Chart in Microsoft PowerPoint]Sheet2'!$B$2:$G$2</c:f>
              <c:numCache>
                <c:formatCode>0%</c:formatCode>
                <c:ptCount val="6"/>
                <c:pt idx="0">
                  <c:v>0.31</c:v>
                </c:pt>
                <c:pt idx="1">
                  <c:v>0.34</c:v>
                </c:pt>
                <c:pt idx="2">
                  <c:v>0.252</c:v>
                </c:pt>
                <c:pt idx="3">
                  <c:v>0.33200000000000002</c:v>
                </c:pt>
                <c:pt idx="4">
                  <c:v>0.29199999999999998</c:v>
                </c:pt>
                <c:pt idx="5">
                  <c:v>0.27700000000000002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'[Chart in Microsoft PowerPoint]Sheet2'!$A$2</c15:sqref>
                        </c15:formulaRef>
                      </c:ext>
                    </c:extLst>
                    <c:strCache>
                      <c:ptCount val="1"/>
                      <c:pt idx="0">
                        <c:v>Talked about career plans with instructor or advisor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0866096"/>
        <c:axId val="370860608"/>
        <c:axId val="0"/>
      </c:bar3DChart>
      <c:catAx>
        <c:axId val="37086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60608"/>
        <c:crosses val="autoZero"/>
        <c:auto val="1"/>
        <c:lblAlgn val="ctr"/>
        <c:lblOffset val="100"/>
        <c:noMultiLvlLbl val="0"/>
      </c:catAx>
      <c:valAx>
        <c:axId val="370860608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6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 Effort Items: 2012 v 2016</a:t>
            </a:r>
          </a:p>
          <a:p>
            <a:pPr>
              <a:defRPr/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Use of Computer Lab*</c:v>
                </c:pt>
                <c:pt idx="1">
                  <c:v>Tutored or taught other students*</c:v>
                </c:pt>
                <c:pt idx="2">
                  <c:v>Completed class assignment (% Always)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0.55000000000000004</c:v>
                </c:pt>
                <c:pt idx="2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Use of Computer Lab*</c:v>
                </c:pt>
                <c:pt idx="1">
                  <c:v>Tutored or taught other students*</c:v>
                </c:pt>
                <c:pt idx="2">
                  <c:v>Completed class assignment (% Always)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0.54</c:v>
                </c:pt>
                <c:pt idx="1">
                  <c:v>0.4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865704"/>
        <c:axId val="370861784"/>
      </c:barChart>
      <c:catAx>
        <c:axId val="370865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61784"/>
        <c:crosses val="autoZero"/>
        <c:auto val="1"/>
        <c:lblAlgn val="ctr"/>
        <c:lblOffset val="100"/>
        <c:noMultiLvlLbl val="0"/>
      </c:catAx>
      <c:valAx>
        <c:axId val="37086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65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Entire College Experience 2012 v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PowerPoint]Sheet1'!$C$18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PowerPoint]Sheet1'!$B$19:$B$22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'[Chart in Microsoft PowerPoint]Sheet1'!$C$19:$C$22</c:f>
            </c:numRef>
          </c:val>
        </c:ser>
        <c:ser>
          <c:idx val="1"/>
          <c:order val="1"/>
          <c:tx>
            <c:strRef>
              <c:f>'[Chart in Microsoft PowerPoint]Sheet1'!$D$18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PowerPoint]Sheet1'!$B$19:$B$22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'[Chart in Microsoft PowerPoint]Sheet1'!$D$19:$D$22</c:f>
              <c:numCache>
                <c:formatCode>0.0%</c:formatCode>
                <c:ptCount val="4"/>
                <c:pt idx="0">
                  <c:v>1.0999999999999999E-2</c:v>
                </c:pt>
                <c:pt idx="1">
                  <c:v>0.161</c:v>
                </c:pt>
                <c:pt idx="2">
                  <c:v>0.496</c:v>
                </c:pt>
                <c:pt idx="3">
                  <c:v>0.33200000000000002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PowerPoint]Sheet1'!$E$18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PowerPoint]Sheet1'!$B$19:$B$22</c:f>
              <c:strCache>
                <c:ptCount val="4"/>
                <c:pt idx="0">
                  <c:v>Poor</c:v>
                </c:pt>
                <c:pt idx="1">
                  <c:v>Fair</c:v>
                </c:pt>
                <c:pt idx="2">
                  <c:v>Good</c:v>
                </c:pt>
                <c:pt idx="3">
                  <c:v>Excellent</c:v>
                </c:pt>
              </c:strCache>
            </c:strRef>
          </c:cat>
          <c:val>
            <c:numRef>
              <c:f>'[Chart in Microsoft PowerPoint]Sheet1'!$E$19:$E$22</c:f>
              <c:numCache>
                <c:formatCode>0.0%</c:formatCode>
                <c:ptCount val="4"/>
                <c:pt idx="0">
                  <c:v>1.4999999999999999E-2</c:v>
                </c:pt>
                <c:pt idx="1">
                  <c:v>0.123</c:v>
                </c:pt>
                <c:pt idx="2">
                  <c:v>0.57299999999999995</c:v>
                </c:pt>
                <c:pt idx="3">
                  <c:v>0.28899999999999998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0862176"/>
        <c:axId val="370866880"/>
      </c:barChart>
      <c:catAx>
        <c:axId val="37086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66880"/>
        <c:crosses val="autoZero"/>
        <c:auto val="1"/>
        <c:lblAlgn val="ctr"/>
        <c:lblOffset val="100"/>
        <c:noMultiLvlLbl val="0"/>
      </c:catAx>
      <c:valAx>
        <c:axId val="37086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6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Sheet1!$L$8</c:f>
              <c:strCache>
                <c:ptCount val="1"/>
                <c:pt idx="0">
                  <c:v>Male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Sheet1!$M$7:$S$7</c:f>
              <c:strCache>
                <c:ptCount val="7"/>
                <c:pt idx="0">
                  <c:v>Asian.Filipino</c:v>
                </c:pt>
                <c:pt idx="1">
                  <c:v>Black</c:v>
                </c:pt>
                <c:pt idx="2">
                  <c:v>White</c:v>
                </c:pt>
                <c:pt idx="3">
                  <c:v>Hispanic</c:v>
                </c:pt>
                <c:pt idx="4">
                  <c:v>Other (Multi)</c:v>
                </c:pt>
                <c:pt idx="5">
                  <c:v>Missing.Unk</c:v>
                </c:pt>
                <c:pt idx="6">
                  <c:v>Total</c:v>
                </c:pt>
              </c:strCache>
            </c:strRef>
          </c:cat>
          <c:val>
            <c:numRef>
              <c:f>Sheet1!$M$8:$S$8</c:f>
            </c:numRef>
          </c:val>
        </c:ser>
        <c:ser>
          <c:idx val="1"/>
          <c:order val="1"/>
          <c:tx>
            <c:strRef>
              <c:f>Sheet1!$L$9</c:f>
              <c:strCache>
                <c:ptCount val="1"/>
                <c:pt idx="0">
                  <c:v>Female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Sheet1!$M$7:$S$7</c:f>
              <c:strCache>
                <c:ptCount val="7"/>
                <c:pt idx="0">
                  <c:v>Asian.Filipino</c:v>
                </c:pt>
                <c:pt idx="1">
                  <c:v>Black</c:v>
                </c:pt>
                <c:pt idx="2">
                  <c:v>White</c:v>
                </c:pt>
                <c:pt idx="3">
                  <c:v>Hispanic</c:v>
                </c:pt>
                <c:pt idx="4">
                  <c:v>Other (Multi)</c:v>
                </c:pt>
                <c:pt idx="5">
                  <c:v>Missing.Unk</c:v>
                </c:pt>
                <c:pt idx="6">
                  <c:v>Total</c:v>
                </c:pt>
              </c:strCache>
            </c:strRef>
          </c:cat>
          <c:val>
            <c:numRef>
              <c:f>Sheet1!$M$9:$S$9</c:f>
            </c:numRef>
          </c:val>
        </c:ser>
        <c:ser>
          <c:idx val="2"/>
          <c:order val="2"/>
          <c:tx>
            <c:strRef>
              <c:f>Sheet1!$L$10</c:f>
              <c:strCache>
                <c:ptCount val="1"/>
                <c:pt idx="0">
                  <c:v>Missing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Sheet1!$M$7:$S$7</c:f>
              <c:strCache>
                <c:ptCount val="7"/>
                <c:pt idx="0">
                  <c:v>Asian.Filipino</c:v>
                </c:pt>
                <c:pt idx="1">
                  <c:v>Black</c:v>
                </c:pt>
                <c:pt idx="2">
                  <c:v>White</c:v>
                </c:pt>
                <c:pt idx="3">
                  <c:v>Hispanic</c:v>
                </c:pt>
                <c:pt idx="4">
                  <c:v>Other (Multi)</c:v>
                </c:pt>
                <c:pt idx="5">
                  <c:v>Missing.Unk</c:v>
                </c:pt>
                <c:pt idx="6">
                  <c:v>Total</c:v>
                </c:pt>
              </c:strCache>
            </c:strRef>
          </c:cat>
          <c:val>
            <c:numRef>
              <c:f>Sheet1!$M$10:$S$10</c:f>
            </c:numRef>
          </c:val>
        </c:ser>
        <c:ser>
          <c:idx val="3"/>
          <c:order val="3"/>
          <c:tx>
            <c:strRef>
              <c:f>Sheet1!$L$11</c:f>
              <c:strCache>
                <c:ptCount val="1"/>
                <c:pt idx="0">
                  <c:v>CCC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9493177387914201E-2"/>
                  <c:y val="2.3624925173826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76120857699801"/>
                      <c:h val="0.13157894736842099"/>
                    </c:manualLayout>
                  </c15:layout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74D4FC-E9F2-4D9B-9145-7F79BCBB49B3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19%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F05E8F7-DAA4-46FB-92A1-8CB3D181625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6.399402925511500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10484106153397"/>
                      <c:h val="0.15687499040690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8246266365827105E-2"/>
                  <c:y val="9.5930991082255099E-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59883194425302"/>
                      <c:h val="0.130348536476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Sheet1!$M$7:$S$7</c:f>
              <c:strCache>
                <c:ptCount val="6"/>
                <c:pt idx="0">
                  <c:v>Asian.Filipino</c:v>
                </c:pt>
                <c:pt idx="1">
                  <c:v>Black</c:v>
                </c:pt>
                <c:pt idx="2">
                  <c:v>White</c:v>
                </c:pt>
                <c:pt idx="3">
                  <c:v>Hispanic</c:v>
                </c:pt>
                <c:pt idx="4">
                  <c:v>Other (Multi)</c:v>
                </c:pt>
                <c:pt idx="5">
                  <c:v>Missing.Unk</c:v>
                </c:pt>
              </c:strCache>
            </c:strRef>
          </c:cat>
          <c:val>
            <c:numRef>
              <c:f>Sheet1!$M$11:$S$11</c:f>
              <c:numCache>
                <c:formatCode>General</c:formatCode>
                <c:ptCount val="6"/>
                <c:pt idx="0">
                  <c:v>1346</c:v>
                </c:pt>
                <c:pt idx="1">
                  <c:v>1305</c:v>
                </c:pt>
                <c:pt idx="2">
                  <c:v>708</c:v>
                </c:pt>
                <c:pt idx="3">
                  <c:v>2665</c:v>
                </c:pt>
                <c:pt idx="4">
                  <c:v>338</c:v>
                </c:pt>
                <c:pt idx="5">
                  <c:v>185</c:v>
                </c:pt>
              </c:numCache>
            </c:numRef>
          </c:val>
          <c:extLst/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234735362278402E-2"/>
          <c:y val="0.88046535433070905"/>
          <c:w val="0.94476526463772204"/>
          <c:h val="0.11953464566929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Sheet1!$A$8</c:f>
              <c:strCache>
                <c:ptCount val="1"/>
                <c:pt idx="0">
                  <c:v>Male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Sheet1!$B$7:$I$7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White</c:v>
                </c:pt>
                <c:pt idx="3">
                  <c:v>Hispanic</c:v>
                </c:pt>
                <c:pt idx="4">
                  <c:v>Other</c:v>
                </c:pt>
                <c:pt idx="5">
                  <c:v>Missing</c:v>
                </c:pt>
              </c:strCache>
            </c:strRef>
          </c:cat>
          <c:val>
            <c:numRef>
              <c:f>Sheet1!$B$8:$I$8</c:f>
            </c:numRef>
          </c:val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Female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Sheet1!$B$7:$I$7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White</c:v>
                </c:pt>
                <c:pt idx="3">
                  <c:v>Hispanic</c:v>
                </c:pt>
                <c:pt idx="4">
                  <c:v>Other</c:v>
                </c:pt>
                <c:pt idx="5">
                  <c:v>Missing</c:v>
                </c:pt>
              </c:strCache>
            </c:strRef>
          </c:cat>
          <c:val>
            <c:numRef>
              <c:f>Sheet1!$B$9:$I$9</c:f>
            </c:numRef>
          </c:val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Missing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Sheet1!$B$7:$I$7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White</c:v>
                </c:pt>
                <c:pt idx="3">
                  <c:v>Hispanic</c:v>
                </c:pt>
                <c:pt idx="4">
                  <c:v>Other</c:v>
                </c:pt>
                <c:pt idx="5">
                  <c:v>Missing</c:v>
                </c:pt>
              </c:strCache>
            </c:strRef>
          </c:cat>
          <c:val>
            <c:numRef>
              <c:f>Sheet1!$B$10:$I$10</c:f>
            </c:numRef>
          </c:val>
        </c:ser>
        <c:ser>
          <c:idx val="3"/>
          <c:order val="3"/>
          <c:tx>
            <c:strRef>
              <c:f>Sheet1!$A$11</c:f>
              <c:strCache>
                <c:ptCount val="1"/>
                <c:pt idx="0">
                  <c:v>CCC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2571161609184804E-2"/>
                  <c:y val="-3.646279412441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5010472828827E-2"/>
                  <c:y val="5.018228346456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Sheet1!$B$7:$I$7</c:f>
              <c:strCache>
                <c:ptCount val="6"/>
                <c:pt idx="0">
                  <c:v>Asian</c:v>
                </c:pt>
                <c:pt idx="1">
                  <c:v>Black</c:v>
                </c:pt>
                <c:pt idx="2">
                  <c:v>White</c:v>
                </c:pt>
                <c:pt idx="3">
                  <c:v>Hispanic</c:v>
                </c:pt>
                <c:pt idx="4">
                  <c:v>Other</c:v>
                </c:pt>
                <c:pt idx="5">
                  <c:v>Missing</c:v>
                </c:pt>
              </c:strCache>
            </c:strRef>
          </c:cat>
          <c:val>
            <c:numRef>
              <c:f>Sheet1!$B$11:$I$11</c:f>
              <c:numCache>
                <c:formatCode>General</c:formatCode>
                <c:ptCount val="6"/>
                <c:pt idx="0">
                  <c:v>152</c:v>
                </c:pt>
                <c:pt idx="1">
                  <c:v>94</c:v>
                </c:pt>
                <c:pt idx="2">
                  <c:v>58</c:v>
                </c:pt>
                <c:pt idx="3">
                  <c:v>267</c:v>
                </c:pt>
                <c:pt idx="4">
                  <c:v>59</c:v>
                </c:pt>
                <c:pt idx="5">
                  <c:v>27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PowerPoint]Sheet4'!$I$1</c:f>
              <c:strCache>
                <c:ptCount val="1"/>
                <c:pt idx="0">
                  <c:v>CCC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PowerPoint]Sheet4'!$H$2:$H$6</c:f>
              <c:strCache>
                <c:ptCount val="5"/>
                <c:pt idx="0">
                  <c:v>Active Collab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'[Chart in Microsoft PowerPoint]Sheet4'!$I$2:$I$6</c:f>
              <c:numCache>
                <c:formatCode>0</c:formatCode>
                <c:ptCount val="5"/>
                <c:pt idx="0">
                  <c:v>53.7</c:v>
                </c:pt>
                <c:pt idx="1">
                  <c:v>51.5</c:v>
                </c:pt>
                <c:pt idx="2">
                  <c:v>55.4</c:v>
                </c:pt>
                <c:pt idx="3">
                  <c:v>50.6</c:v>
                </c:pt>
                <c:pt idx="4">
                  <c:v>54.2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PowerPoint]Sheet4'!$J$1</c:f>
              <c:strCache>
                <c:ptCount val="1"/>
                <c:pt idx="0">
                  <c:v>4CD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PowerPoint]Sheet4'!$H$2:$H$6</c:f>
              <c:strCache>
                <c:ptCount val="5"/>
                <c:pt idx="0">
                  <c:v>Active Collab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'[Chart in Microsoft PowerPoint]Sheet4'!$J$2:$J$6</c:f>
              <c:numCache>
                <c:formatCode>0</c:formatCode>
                <c:ptCount val="5"/>
                <c:pt idx="0">
                  <c:v>54</c:v>
                </c:pt>
                <c:pt idx="1">
                  <c:v>50</c:v>
                </c:pt>
                <c:pt idx="2">
                  <c:v>53</c:v>
                </c:pt>
                <c:pt idx="3">
                  <c:v>50</c:v>
                </c:pt>
                <c:pt idx="4">
                  <c:v>52.5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PowerPoint]Sheet4'!$K$1</c:f>
              <c:strCache>
                <c:ptCount val="1"/>
                <c:pt idx="0">
                  <c:v>ACCJC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PowerPoint]Sheet4'!$H$2:$H$6</c:f>
              <c:strCache>
                <c:ptCount val="5"/>
                <c:pt idx="0">
                  <c:v>Active Collab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'[Chart in Microsoft PowerPoint]Sheet4'!$K$2:$K$6</c:f>
              <c:numCache>
                <c:formatCode>0</c:formatCode>
                <c:ptCount val="5"/>
                <c:pt idx="0">
                  <c:v>51.2</c:v>
                </c:pt>
                <c:pt idx="1">
                  <c:v>49.6</c:v>
                </c:pt>
                <c:pt idx="2">
                  <c:v>50.4</c:v>
                </c:pt>
                <c:pt idx="3">
                  <c:v>47.7</c:v>
                </c:pt>
                <c:pt idx="4">
                  <c:v>51.3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6297568"/>
        <c:axId val="372017784"/>
      </c:barChart>
      <c:catAx>
        <c:axId val="36629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017784"/>
        <c:crosses val="autoZero"/>
        <c:auto val="1"/>
        <c:lblAlgn val="ctr"/>
        <c:lblOffset val="100"/>
        <c:noMultiLvlLbl val="0"/>
      </c:catAx>
      <c:valAx>
        <c:axId val="372017784"/>
        <c:scaling>
          <c:orientation val="minMax"/>
          <c:max val="7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2975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72745254669198"/>
          <c:y val="7.7470001450002504E-2"/>
          <c:w val="0.23672866978584201"/>
          <c:h val="6.5359698903820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PowerPoint]Sheet3'!$A$2</c:f>
              <c:strCache>
                <c:ptCount val="1"/>
                <c:pt idx="0">
                  <c:v>Active Collab Learning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PowerPoint]Sheet3'!$B$1:$F$1</c:f>
              <c:strCache>
                <c:ptCount val="5"/>
                <c:pt idx="0">
                  <c:v>CCC</c:v>
                </c:pt>
                <c:pt idx="1">
                  <c:v>DVC</c:v>
                </c:pt>
                <c:pt idx="2">
                  <c:v>LMC</c:v>
                </c:pt>
                <c:pt idx="3">
                  <c:v>CCCD</c:v>
                </c:pt>
                <c:pt idx="4">
                  <c:v>ACCJC</c:v>
                </c:pt>
              </c:strCache>
            </c:strRef>
          </c:cat>
          <c:val>
            <c:numRef>
              <c:f>'[Chart in Microsoft PowerPoint]Sheet3'!$B$2:$F$2</c:f>
              <c:numCache>
                <c:formatCode>General</c:formatCode>
                <c:ptCount val="5"/>
                <c:pt idx="0">
                  <c:v>53.7</c:v>
                </c:pt>
                <c:pt idx="1">
                  <c:v>51.6</c:v>
                </c:pt>
                <c:pt idx="2">
                  <c:v>57.5</c:v>
                </c:pt>
                <c:pt idx="3">
                  <c:v>54</c:v>
                </c:pt>
                <c:pt idx="4">
                  <c:v>51.2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PowerPoint]Sheet3'!$A$3</c:f>
              <c:strCache>
                <c:ptCount val="1"/>
                <c:pt idx="0">
                  <c:v>Student Effort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PowerPoint]Sheet3'!$B$1:$F$1</c:f>
              <c:strCache>
                <c:ptCount val="5"/>
                <c:pt idx="0">
                  <c:v>CCC</c:v>
                </c:pt>
                <c:pt idx="1">
                  <c:v>DVC</c:v>
                </c:pt>
                <c:pt idx="2">
                  <c:v>LMC</c:v>
                </c:pt>
                <c:pt idx="3">
                  <c:v>CCCD</c:v>
                </c:pt>
                <c:pt idx="4">
                  <c:v>ACCJC</c:v>
                </c:pt>
              </c:strCache>
            </c:strRef>
          </c:cat>
          <c:val>
            <c:numRef>
              <c:f>'[Chart in Microsoft PowerPoint]Sheet3'!$B$3:$F$3</c:f>
              <c:numCache>
                <c:formatCode>General</c:formatCode>
                <c:ptCount val="5"/>
                <c:pt idx="0">
                  <c:v>51.5</c:v>
                </c:pt>
                <c:pt idx="1">
                  <c:v>46.2</c:v>
                </c:pt>
                <c:pt idx="2">
                  <c:v>52.6</c:v>
                </c:pt>
                <c:pt idx="3">
                  <c:v>50</c:v>
                </c:pt>
                <c:pt idx="4">
                  <c:v>49.6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PowerPoint]Sheet3'!$A$4</c:f>
              <c:strCache>
                <c:ptCount val="1"/>
                <c:pt idx="0">
                  <c:v>Academic Challenge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PowerPoint]Sheet3'!$B$1:$F$1</c:f>
              <c:strCache>
                <c:ptCount val="5"/>
                <c:pt idx="0">
                  <c:v>CCC</c:v>
                </c:pt>
                <c:pt idx="1">
                  <c:v>DVC</c:v>
                </c:pt>
                <c:pt idx="2">
                  <c:v>LMC</c:v>
                </c:pt>
                <c:pt idx="3">
                  <c:v>CCCD</c:v>
                </c:pt>
                <c:pt idx="4">
                  <c:v>ACCJC</c:v>
                </c:pt>
              </c:strCache>
            </c:strRef>
          </c:cat>
          <c:val>
            <c:numRef>
              <c:f>'[Chart in Microsoft PowerPoint]Sheet3'!$B$4:$F$4</c:f>
              <c:numCache>
                <c:formatCode>General</c:formatCode>
                <c:ptCount val="5"/>
                <c:pt idx="0">
                  <c:v>55.4</c:v>
                </c:pt>
                <c:pt idx="1">
                  <c:v>50.6</c:v>
                </c:pt>
                <c:pt idx="2">
                  <c:v>52.8</c:v>
                </c:pt>
                <c:pt idx="3">
                  <c:v>53</c:v>
                </c:pt>
                <c:pt idx="4">
                  <c:v>50.4</c:v>
                </c:pt>
              </c:numCache>
            </c:numRef>
          </c:val>
        </c:ser>
        <c:ser>
          <c:idx val="3"/>
          <c:order val="3"/>
          <c:tx>
            <c:strRef>
              <c:f>'[Chart in Microsoft PowerPoint]Sheet3'!$A$5</c:f>
              <c:strCache>
                <c:ptCount val="1"/>
                <c:pt idx="0">
                  <c:v>Faculty Interaction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PowerPoint]Sheet3'!$B$1:$F$1</c:f>
              <c:strCache>
                <c:ptCount val="5"/>
                <c:pt idx="0">
                  <c:v>CCC</c:v>
                </c:pt>
                <c:pt idx="1">
                  <c:v>DVC</c:v>
                </c:pt>
                <c:pt idx="2">
                  <c:v>LMC</c:v>
                </c:pt>
                <c:pt idx="3">
                  <c:v>CCCD</c:v>
                </c:pt>
                <c:pt idx="4">
                  <c:v>ACCJC</c:v>
                </c:pt>
              </c:strCache>
            </c:strRef>
          </c:cat>
          <c:val>
            <c:numRef>
              <c:f>'[Chart in Microsoft PowerPoint]Sheet3'!$B$5:$F$5</c:f>
              <c:numCache>
                <c:formatCode>General</c:formatCode>
                <c:ptCount val="5"/>
                <c:pt idx="0">
                  <c:v>50.6</c:v>
                </c:pt>
                <c:pt idx="1">
                  <c:v>48.1</c:v>
                </c:pt>
                <c:pt idx="2">
                  <c:v>52.3</c:v>
                </c:pt>
                <c:pt idx="3">
                  <c:v>50</c:v>
                </c:pt>
                <c:pt idx="4">
                  <c:v>47.7</c:v>
                </c:pt>
              </c:numCache>
            </c:numRef>
          </c:val>
        </c:ser>
        <c:ser>
          <c:idx val="4"/>
          <c:order val="4"/>
          <c:tx>
            <c:strRef>
              <c:f>'[Chart in Microsoft PowerPoint]Sheet3'!$A$6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PowerPoint]Sheet3'!$B$1:$F$1</c:f>
              <c:strCache>
                <c:ptCount val="5"/>
                <c:pt idx="0">
                  <c:v>CCC</c:v>
                </c:pt>
                <c:pt idx="1">
                  <c:v>DVC</c:v>
                </c:pt>
                <c:pt idx="2">
                  <c:v>LMC</c:v>
                </c:pt>
                <c:pt idx="3">
                  <c:v>CCCD</c:v>
                </c:pt>
                <c:pt idx="4">
                  <c:v>ACCJC</c:v>
                </c:pt>
              </c:strCache>
            </c:strRef>
          </c:cat>
          <c:val>
            <c:numRef>
              <c:f>'[Chart in Microsoft PowerPoint]Sheet3'!$B$6:$F$6</c:f>
              <c:numCache>
                <c:formatCode>General</c:formatCode>
                <c:ptCount val="5"/>
                <c:pt idx="0">
                  <c:v>54.2</c:v>
                </c:pt>
                <c:pt idx="1">
                  <c:v>49.8</c:v>
                </c:pt>
                <c:pt idx="2">
                  <c:v>54</c:v>
                </c:pt>
                <c:pt idx="3">
                  <c:v>52.5</c:v>
                </c:pt>
                <c:pt idx="4">
                  <c:v>51.3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72010336"/>
        <c:axId val="372010728"/>
      </c:barChart>
      <c:catAx>
        <c:axId val="37201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010728"/>
        <c:crosses val="autoZero"/>
        <c:auto val="1"/>
        <c:lblAlgn val="ctr"/>
        <c:lblOffset val="100"/>
        <c:noMultiLvlLbl val="0"/>
      </c:catAx>
      <c:valAx>
        <c:axId val="372010728"/>
        <c:scaling>
          <c:orientation val="minMax"/>
          <c:max val="70"/>
          <c:min val="4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0103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872762038765803E-2"/>
          <c:y val="0.15007572258033"/>
          <c:w val="0.9"/>
          <c:h val="8.7246586276409605E-2"/>
        </c:manualLayout>
      </c:layout>
      <c:overlay val="0"/>
      <c:spPr>
        <a:solidFill>
          <a:sysClr val="window" lastClr="FFFFFF">
            <a:lumMod val="95000"/>
          </a:sys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2012 Percentile</c:v>
                </c:pt>
              </c:strCache>
            </c:strRef>
          </c:tx>
          <c:spPr>
            <a:solidFill>
              <a:srgbClr val="44546A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PowerPoint]Sheet1'!$A$2:$A$6</c:f>
              <c:strCache>
                <c:ptCount val="5"/>
                <c:pt idx="0">
                  <c:v>Academic Challenge</c:v>
                </c:pt>
                <c:pt idx="1">
                  <c:v>Support for Learners</c:v>
                </c:pt>
                <c:pt idx="2">
                  <c:v>Active and Collaborative Learning</c:v>
                </c:pt>
                <c:pt idx="3">
                  <c:v>Student Effort</c:v>
                </c:pt>
                <c:pt idx="4">
                  <c:v>Student-Faculty Interaction</c:v>
                </c:pt>
              </c:strCache>
            </c:strRef>
          </c:cat>
          <c:val>
            <c:numRef>
              <c:f>'[Chart in Microsoft PowerPoint]Sheet1'!$B$2:$B$6</c:f>
              <c:numCache>
                <c:formatCode>General</c:formatCode>
                <c:ptCount val="5"/>
                <c:pt idx="0">
                  <c:v>93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2016 Percentile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5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PowerPoint]Sheet1'!$A$2:$A$6</c:f>
              <c:strCache>
                <c:ptCount val="5"/>
                <c:pt idx="0">
                  <c:v>Academic Challenge</c:v>
                </c:pt>
                <c:pt idx="1">
                  <c:v>Support for Learners</c:v>
                </c:pt>
                <c:pt idx="2">
                  <c:v>Active and Collaborative Learning</c:v>
                </c:pt>
                <c:pt idx="3">
                  <c:v>Student Effort</c:v>
                </c:pt>
                <c:pt idx="4">
                  <c:v>Student-Faculty Interaction</c:v>
                </c:pt>
              </c:strCache>
            </c:strRef>
          </c:cat>
          <c:val>
            <c:numRef>
              <c:f>'[Chart in Microsoft PowerPoint]Sheet1'!$C$2:$C$6</c:f>
              <c:numCache>
                <c:formatCode>General</c:formatCode>
                <c:ptCount val="5"/>
                <c:pt idx="0">
                  <c:v>90</c:v>
                </c:pt>
                <c:pt idx="1">
                  <c:v>82</c:v>
                </c:pt>
                <c:pt idx="2">
                  <c:v>80</c:v>
                </c:pt>
                <c:pt idx="3">
                  <c:v>61</c:v>
                </c:pt>
                <c:pt idx="4">
                  <c:v>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72012296"/>
        <c:axId val="372026016"/>
      </c:barChart>
      <c:catAx>
        <c:axId val="372012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026016"/>
        <c:crosses val="autoZero"/>
        <c:auto val="1"/>
        <c:lblAlgn val="ctr"/>
        <c:lblOffset val="100"/>
        <c:noMultiLvlLbl val="0"/>
      </c:catAx>
      <c:valAx>
        <c:axId val="37202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0122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Faculty Interaction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Sheet3!$A$29</c:f>
              <c:strCache>
                <c:ptCount val="1"/>
                <c:pt idx="0">
                  <c:v>CCC</c:v>
                </c:pt>
              </c:strCache>
            </c:strRef>
          </c:tx>
          <c:spPr>
            <a:solidFill>
              <a:schemeClr val="accent1"/>
            </a:solidFill>
            <a:ln w="28575">
              <a:solidFill>
                <a:schemeClr val="accent5">
                  <a:lumMod val="50000"/>
                </a:schemeClr>
              </a:solidFill>
            </a:ln>
            <a:effectLst/>
            <a:sp3d contourW="28575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9019607843137199E-2"/>
                  <c:y val="-6.5884753559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019607843137303E-2"/>
                  <c:y val="-1.098079225983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Sheet3!$B$28:$C$28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Sheet3!$B$29:$C$29</c:f>
              <c:numCache>
                <c:formatCode>General</c:formatCode>
                <c:ptCount val="2"/>
                <c:pt idx="0">
                  <c:v>49.6</c:v>
                </c:pt>
                <c:pt idx="1">
                  <c:v>57</c:v>
                </c:pt>
              </c:numCache>
            </c:numRef>
          </c:val>
        </c:ser>
        <c:ser>
          <c:idx val="1"/>
          <c:order val="1"/>
          <c:tx>
            <c:strRef>
              <c:f>Sheet3!$A$30</c:f>
              <c:strCache>
                <c:ptCount val="1"/>
                <c:pt idx="0">
                  <c:v>DVC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823529411764698E-2"/>
                  <c:y val="-2.1961584519677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9215686274509E-2"/>
                  <c:y val="-6.5884753559030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Sheet3!$B$28:$C$28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Sheet3!$B$30:$C$30</c:f>
              <c:numCache>
                <c:formatCode>General</c:formatCode>
                <c:ptCount val="2"/>
                <c:pt idx="0">
                  <c:v>45.8</c:v>
                </c:pt>
                <c:pt idx="1">
                  <c:v>49.8</c:v>
                </c:pt>
              </c:numCache>
            </c:numRef>
          </c:val>
        </c:ser>
        <c:ser>
          <c:idx val="2"/>
          <c:order val="2"/>
          <c:tx>
            <c:strRef>
              <c:f>Sheet3!$A$31</c:f>
              <c:strCache>
                <c:ptCount val="1"/>
                <c:pt idx="0">
                  <c:v>LMC</c:v>
                </c:pt>
              </c:strCache>
            </c:strRef>
          </c:tx>
          <c:spPr>
            <a:solidFill>
              <a:schemeClr val="accent3"/>
            </a:solidFill>
            <a:ln w="28575"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4.4117647058823498E-2"/>
                  <c:y val="-1.537310916377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568627450980303E-2"/>
                  <c:y val="-8.78463380787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Sheet3!$B$28:$C$28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Sheet3!$B$31:$C$31</c:f>
              <c:numCache>
                <c:formatCode>General</c:formatCode>
                <c:ptCount val="2"/>
                <c:pt idx="0">
                  <c:v>49.5</c:v>
                </c:pt>
                <c:pt idx="1">
                  <c:v>54.6</c:v>
                </c:pt>
              </c:numCache>
            </c:numRef>
          </c:val>
        </c:ser>
        <c:ser>
          <c:idx val="3"/>
          <c:order val="3"/>
          <c:tx>
            <c:strRef>
              <c:f>Sheet3!$A$32</c:f>
              <c:strCache>
                <c:ptCount val="1"/>
                <c:pt idx="0">
                  <c:v>CCCD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823529411764698E-2"/>
                  <c:y val="-1.537310916377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9215686274509E-2"/>
                  <c:y val="-6.5884753559030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Sheet3!$B$28:$C$28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Sheet3!$B$32:$C$32</c:f>
              <c:numCache>
                <c:formatCode>General</c:formatCode>
                <c:ptCount val="2"/>
                <c:pt idx="0">
                  <c:v>47.5</c:v>
                </c:pt>
                <c:pt idx="1">
                  <c:v>51.8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7531992"/>
        <c:axId val="487532776"/>
        <c:axId val="0"/>
      </c:bar3DChart>
      <c:catAx>
        <c:axId val="48753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532776"/>
        <c:crosses val="autoZero"/>
        <c:auto val="1"/>
        <c:lblAlgn val="ctr"/>
        <c:lblOffset val="100"/>
        <c:noMultiLvlLbl val="0"/>
      </c:catAx>
      <c:valAx>
        <c:axId val="487532776"/>
        <c:scaling>
          <c:orientation val="minMax"/>
          <c:max val="7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5319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Student Effort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8575">
          <a:noFill/>
        </a:ln>
        <a:effectLst/>
        <a:sp3d/>
      </c:spPr>
    </c:sideWall>
    <c:backWall>
      <c:thickness val="0"/>
      <c:spPr>
        <a:noFill/>
        <a:ln w="28575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Sheet3!$A$17</c:f>
              <c:strCache>
                <c:ptCount val="1"/>
                <c:pt idx="0">
                  <c:v>CCC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p3d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9547555957622901E-2"/>
                  <c:y val="-4.3638817656059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0098522874247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857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Sheet3!$B$16:$C$16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Sheet3!$B$17:$C$17</c:f>
              <c:numCache>
                <c:formatCode>General</c:formatCode>
                <c:ptCount val="2"/>
                <c:pt idx="0">
                  <c:v>46.7</c:v>
                </c:pt>
                <c:pt idx="1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Sheet3!$A$18</c:f>
              <c:strCache>
                <c:ptCount val="1"/>
                <c:pt idx="0">
                  <c:v>DVC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60666968217099E-2"/>
                  <c:y val="-8.00035748279857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547555957622901E-2"/>
                  <c:y val="4.00017874139928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Sheet3!$B$16:$C$16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Sheet3!$B$18:$C$18</c:f>
              <c:numCache>
                <c:formatCode>General</c:formatCode>
                <c:ptCount val="2"/>
                <c:pt idx="0">
                  <c:v>44.3</c:v>
                </c:pt>
                <c:pt idx="1">
                  <c:v>47.5</c:v>
                </c:pt>
              </c:numCache>
            </c:numRef>
          </c:val>
        </c:ser>
        <c:ser>
          <c:idx val="2"/>
          <c:order val="2"/>
          <c:tx>
            <c:strRef>
              <c:f>Sheet3!$A$19</c:f>
              <c:strCache>
                <c:ptCount val="1"/>
                <c:pt idx="0">
                  <c:v>LMC</c:v>
                </c:pt>
              </c:strCache>
            </c:strRef>
          </c:tx>
          <c:spPr>
            <a:solidFill>
              <a:schemeClr val="accent3"/>
            </a:solidFill>
            <a:ln w="28575">
              <a:noFill/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1.969837063841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1606669682172E-2"/>
                  <c:y val="-2.1819408828029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Sheet3!$B$16:$C$16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Sheet3!$B$19:$C$19</c:f>
              <c:numCache>
                <c:formatCode>General</c:formatCode>
                <c:ptCount val="2"/>
                <c:pt idx="0">
                  <c:v>48.9</c:v>
                </c:pt>
                <c:pt idx="1">
                  <c:v>55.5</c:v>
                </c:pt>
              </c:numCache>
            </c:numRef>
          </c:val>
        </c:ser>
        <c:ser>
          <c:idx val="3"/>
          <c:order val="3"/>
          <c:tx>
            <c:strRef>
              <c:f>Sheet3!$A$20</c:f>
              <c:strCache>
                <c:ptCount val="1"/>
                <c:pt idx="0">
                  <c:v>CCCD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6983706384153E-2"/>
                  <c:y val="-8.7277635312118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0098522874247E-2"/>
                  <c:y val="-8.7277635312118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Sheet3!$B$16:$C$16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Sheet3!$B$20:$C$20</c:f>
              <c:numCache>
                <c:formatCode>General</c:formatCode>
                <c:ptCount val="2"/>
                <c:pt idx="0">
                  <c:v>46.2</c:v>
                </c:pt>
                <c:pt idx="1">
                  <c:v>51.7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7525328"/>
        <c:axId val="487525720"/>
        <c:axId val="0"/>
      </c:bar3DChart>
      <c:catAx>
        <c:axId val="48752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525720"/>
        <c:crosses val="autoZero"/>
        <c:auto val="1"/>
        <c:lblAlgn val="ctr"/>
        <c:lblOffset val="100"/>
        <c:noMultiLvlLbl val="0"/>
      </c:catAx>
      <c:valAx>
        <c:axId val="487525720"/>
        <c:scaling>
          <c:orientation val="minMax"/>
          <c:max val="7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5253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'[CCC EngagingStudents.xlsx]Sheet1'!$A$2</c:f>
              <c:strCache>
                <c:ptCount val="1"/>
                <c:pt idx="0">
                  <c:v>African Amer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'[CCC EngagingStudents.xlsx]Sheet1'!$B$1:$F$1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'[CCC EngagingStudents.xlsx]Sheet1'!$B$2:$F$2</c:f>
              <c:numCache>
                <c:formatCode>0</c:formatCode>
                <c:ptCount val="5"/>
                <c:pt idx="0">
                  <c:v>58.2</c:v>
                </c:pt>
                <c:pt idx="1">
                  <c:v>54.9</c:v>
                </c:pt>
                <c:pt idx="2">
                  <c:v>61.1</c:v>
                </c:pt>
                <c:pt idx="3">
                  <c:v>56.3</c:v>
                </c:pt>
                <c:pt idx="4">
                  <c:v>56.5</c:v>
                </c:pt>
              </c:numCache>
            </c:numRef>
          </c:val>
        </c:ser>
        <c:ser>
          <c:idx val="1"/>
          <c:order val="1"/>
          <c:tx>
            <c:strRef>
              <c:f>'[CCC EngagingStudents.xlsx]Sheet1'!$A$3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3.6231884057971002E-3"/>
                  <c:y val="-1.45932124785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231884057971002E-3"/>
                  <c:y val="-8.7559274871315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309178743961298E-3"/>
                  <c:y val="-5.8372849914210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3091787439622E-3"/>
                  <c:y val="-1.751185497426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0386473429951699E-3"/>
                  <c:y val="-3.480911627540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'[CCC EngagingStudents.xlsx]Sheet1'!$B$1:$F$1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'[CCC EngagingStudents.xlsx]Sheet1'!$B$3:$F$3</c:f>
              <c:numCache>
                <c:formatCode>0</c:formatCode>
                <c:ptCount val="5"/>
                <c:pt idx="0">
                  <c:v>47.5</c:v>
                </c:pt>
                <c:pt idx="1">
                  <c:v>46.5</c:v>
                </c:pt>
                <c:pt idx="2">
                  <c:v>54.8</c:v>
                </c:pt>
                <c:pt idx="3">
                  <c:v>47</c:v>
                </c:pt>
                <c:pt idx="4">
                  <c:v>46.6</c:v>
                </c:pt>
              </c:numCache>
            </c:numRef>
          </c:val>
        </c:ser>
        <c:ser>
          <c:idx val="2"/>
          <c:order val="2"/>
          <c:tx>
            <c:strRef>
              <c:f>'[CCC EngagingStudents.xlsx]Sheet1'!$A$4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'[CCC EngagingStudents.xlsx]Sheet1'!$B$1:$F$1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'[CCC EngagingStudents.xlsx]Sheet1'!$B$4:$F$4</c:f>
              <c:numCache>
                <c:formatCode>0</c:formatCode>
                <c:ptCount val="5"/>
                <c:pt idx="0">
                  <c:v>54</c:v>
                </c:pt>
                <c:pt idx="1">
                  <c:v>52.4</c:v>
                </c:pt>
                <c:pt idx="2">
                  <c:v>55.1</c:v>
                </c:pt>
                <c:pt idx="3">
                  <c:v>50.6</c:v>
                </c:pt>
                <c:pt idx="4">
                  <c:v>57.3</c:v>
                </c:pt>
              </c:numCache>
            </c:numRef>
          </c:val>
        </c:ser>
        <c:ser>
          <c:idx val="3"/>
          <c:order val="3"/>
          <c:tx>
            <c:strRef>
              <c:f>'[CCC EngagingStudents.xlsx]Sheet1'!$A$5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4492753623188401E-2"/>
                  <c:y val="-8.7559274871315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850241545894E-2"/>
                  <c:y val="-5.8372849914210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0772946859903E-2"/>
                  <c:y val="-1.16745699828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'[CCC EngagingStudents.xlsx]Sheet1'!$B$1:$F$1</c:f>
              <c:strCache>
                <c:ptCount val="5"/>
                <c:pt idx="0">
                  <c:v>Active Learning</c:v>
                </c:pt>
                <c:pt idx="1">
                  <c:v>Effort</c:v>
                </c:pt>
                <c:pt idx="2">
                  <c:v>Challenge</c:v>
                </c:pt>
                <c:pt idx="3">
                  <c:v>Faculty Interaction</c:v>
                </c:pt>
                <c:pt idx="4">
                  <c:v>Support</c:v>
                </c:pt>
              </c:strCache>
            </c:strRef>
          </c:cat>
          <c:val>
            <c:numRef>
              <c:f>'[CCC EngagingStudents.xlsx]Sheet1'!$B$5:$F$5</c:f>
              <c:numCache>
                <c:formatCode>0</c:formatCode>
                <c:ptCount val="5"/>
                <c:pt idx="0">
                  <c:v>54.2</c:v>
                </c:pt>
                <c:pt idx="1">
                  <c:v>51.5</c:v>
                </c:pt>
                <c:pt idx="2">
                  <c:v>51.5</c:v>
                </c:pt>
                <c:pt idx="3">
                  <c:v>50.6</c:v>
                </c:pt>
                <c:pt idx="4">
                  <c:v>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859504"/>
        <c:axId val="363860288"/>
        <c:axId val="0"/>
      </c:bar3DChart>
      <c:catAx>
        <c:axId val="36385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3860288"/>
        <c:crosses val="autoZero"/>
        <c:auto val="1"/>
        <c:lblAlgn val="ctr"/>
        <c:lblOffset val="100"/>
        <c:noMultiLvlLbl val="0"/>
      </c:catAx>
      <c:valAx>
        <c:axId val="363860288"/>
        <c:scaling>
          <c:orientation val="minMax"/>
          <c:max val="70"/>
          <c:min val="4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63859504"/>
        <c:crosses val="autoZero"/>
        <c:crossBetween val="between"/>
        <c:majorUnit val="1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0ABE7-36A7-C64F-A4E7-FBFE6CC412F3}" type="doc">
      <dgm:prSet loTypeId="urn:microsoft.com/office/officeart/2005/8/layout/hProcess9" loCatId="" qsTypeId="urn:microsoft.com/office/officeart/2005/8/quickstyle/3D1" qsCatId="3D" csTypeId="urn:microsoft.com/office/officeart/2005/8/colors/colorful1" csCatId="colorful" phldr="1"/>
      <dgm:spPr/>
    </dgm:pt>
    <dgm:pt modelId="{DAEEA901-65ED-5A4C-B064-9C25BED1A901}">
      <dgm:prSet phldrT="[Text]"/>
      <dgm:spPr/>
      <dgm:t>
        <a:bodyPr/>
        <a:lstStyle/>
        <a:p>
          <a:r>
            <a:rPr lang="en-US" b="1" dirty="0" smtClean="0"/>
            <a:t>ENROLL</a:t>
          </a:r>
        </a:p>
        <a:p>
          <a:r>
            <a:rPr lang="en-US" b="1" dirty="0" smtClean="0"/>
            <a:t>PLAN</a:t>
          </a:r>
          <a:r>
            <a:rPr lang="en-US" dirty="0" smtClean="0"/>
            <a:t> </a:t>
          </a:r>
          <a:endParaRPr lang="en-US" dirty="0"/>
        </a:p>
      </dgm:t>
    </dgm:pt>
    <dgm:pt modelId="{E349D935-ED5B-3348-9B97-00095CB1698E}" type="parTrans" cxnId="{1D898282-CAF1-2C43-81A8-1612F2EFBD9E}">
      <dgm:prSet/>
      <dgm:spPr/>
      <dgm:t>
        <a:bodyPr/>
        <a:lstStyle/>
        <a:p>
          <a:endParaRPr lang="en-US"/>
        </a:p>
      </dgm:t>
    </dgm:pt>
    <dgm:pt modelId="{1E0550B7-E6FD-954B-9E45-81BD883BB374}" type="sibTrans" cxnId="{1D898282-CAF1-2C43-81A8-1612F2EFBD9E}">
      <dgm:prSet/>
      <dgm:spPr/>
      <dgm:t>
        <a:bodyPr/>
        <a:lstStyle/>
        <a:p>
          <a:endParaRPr lang="en-US"/>
        </a:p>
      </dgm:t>
    </dgm:pt>
    <dgm:pt modelId="{CC29B58A-8010-DE46-9EDA-C549F582E5DE}">
      <dgm:prSet phldrT="[Text]"/>
      <dgm:spPr/>
      <dgm:t>
        <a:bodyPr/>
        <a:lstStyle/>
        <a:p>
          <a:r>
            <a:rPr lang="en-US" b="1" dirty="0" smtClean="0"/>
            <a:t>SUCCESS</a:t>
          </a:r>
          <a:endParaRPr lang="en-US" b="1" dirty="0"/>
        </a:p>
      </dgm:t>
    </dgm:pt>
    <dgm:pt modelId="{A8344BBA-6AF3-AC4C-ABBF-37F750B31545}" type="parTrans" cxnId="{EC9502D8-F56D-3549-9908-51518B6E5158}">
      <dgm:prSet/>
      <dgm:spPr/>
      <dgm:t>
        <a:bodyPr/>
        <a:lstStyle/>
        <a:p>
          <a:endParaRPr lang="en-US"/>
        </a:p>
      </dgm:t>
    </dgm:pt>
    <dgm:pt modelId="{74DD2A22-8DB1-8646-8C04-9C60A817B6DA}" type="sibTrans" cxnId="{EC9502D8-F56D-3549-9908-51518B6E5158}">
      <dgm:prSet/>
      <dgm:spPr/>
      <dgm:t>
        <a:bodyPr/>
        <a:lstStyle/>
        <a:p>
          <a:endParaRPr lang="en-US"/>
        </a:p>
      </dgm:t>
    </dgm:pt>
    <dgm:pt modelId="{0001770B-281F-6C46-BF91-7374ECF7AF67}">
      <dgm:prSet phldrT="[Text]"/>
      <dgm:spPr/>
      <dgm:t>
        <a:bodyPr/>
        <a:lstStyle/>
        <a:p>
          <a:r>
            <a:rPr lang="en-US" b="1" dirty="0" smtClean="0"/>
            <a:t>COMPLETION</a:t>
          </a:r>
          <a:endParaRPr lang="en-US" b="1" dirty="0"/>
        </a:p>
      </dgm:t>
    </dgm:pt>
    <dgm:pt modelId="{979E6092-39D1-0745-AB65-0994B6539376}" type="parTrans" cxnId="{A5A17AA4-01F0-6D44-A598-B87B52E2F39A}">
      <dgm:prSet/>
      <dgm:spPr/>
      <dgm:t>
        <a:bodyPr/>
        <a:lstStyle/>
        <a:p>
          <a:endParaRPr lang="en-US"/>
        </a:p>
      </dgm:t>
    </dgm:pt>
    <dgm:pt modelId="{89865556-CCE5-5A48-8E56-544D95348E06}" type="sibTrans" cxnId="{A5A17AA4-01F0-6D44-A598-B87B52E2F39A}">
      <dgm:prSet/>
      <dgm:spPr/>
      <dgm:t>
        <a:bodyPr/>
        <a:lstStyle/>
        <a:p>
          <a:endParaRPr lang="en-US"/>
        </a:p>
      </dgm:t>
    </dgm:pt>
    <dgm:pt modelId="{79ECBC01-1346-0549-9EB5-146C7062FD0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/>
            <a:t>ACADEMIC PROGRESS</a:t>
          </a:r>
          <a:endParaRPr lang="en-US" b="1" dirty="0"/>
        </a:p>
      </dgm:t>
    </dgm:pt>
    <dgm:pt modelId="{F9E950DC-3B5D-294A-818B-966BC725CDAE}" type="parTrans" cxnId="{63B2A9B6-B300-B84A-88A7-D883F2240DB4}">
      <dgm:prSet/>
      <dgm:spPr/>
      <dgm:t>
        <a:bodyPr/>
        <a:lstStyle/>
        <a:p>
          <a:endParaRPr lang="en-US"/>
        </a:p>
      </dgm:t>
    </dgm:pt>
    <dgm:pt modelId="{9D356000-C50D-9F4D-9565-4DC3ADA5F8BC}" type="sibTrans" cxnId="{63B2A9B6-B300-B84A-88A7-D883F2240DB4}">
      <dgm:prSet/>
      <dgm:spPr/>
      <dgm:t>
        <a:bodyPr/>
        <a:lstStyle/>
        <a:p>
          <a:endParaRPr lang="en-US"/>
        </a:p>
      </dgm:t>
    </dgm:pt>
    <dgm:pt modelId="{858AF992-46A9-384E-A7FC-A28DDC2AD1EA}" type="pres">
      <dgm:prSet presAssocID="{9DF0ABE7-36A7-C64F-A4E7-FBFE6CC412F3}" presName="CompostProcess" presStyleCnt="0">
        <dgm:presLayoutVars>
          <dgm:dir/>
          <dgm:resizeHandles val="exact"/>
        </dgm:presLayoutVars>
      </dgm:prSet>
      <dgm:spPr/>
    </dgm:pt>
    <dgm:pt modelId="{FF993A82-1503-5343-8DB4-749D9BD8DAE3}" type="pres">
      <dgm:prSet presAssocID="{9DF0ABE7-36A7-C64F-A4E7-FBFE6CC412F3}" presName="arrow" presStyleLbl="bgShp" presStyleIdx="0" presStyleCnt="1" custLinFactNeighborX="0" custLinFactNeighborY="13281"/>
      <dgm:spPr>
        <a:solidFill>
          <a:schemeClr val="bg2"/>
        </a:solidFill>
        <a:ln>
          <a:solidFill>
            <a:schemeClr val="tx1">
              <a:lumMod val="50000"/>
              <a:lumOff val="50000"/>
            </a:schemeClr>
          </a:solidFill>
        </a:ln>
      </dgm:spPr>
    </dgm:pt>
    <dgm:pt modelId="{385EB1CF-657B-E64E-B1FE-BAD7B076BE0B}" type="pres">
      <dgm:prSet presAssocID="{9DF0ABE7-36A7-C64F-A4E7-FBFE6CC412F3}" presName="linearProcess" presStyleCnt="0"/>
      <dgm:spPr/>
    </dgm:pt>
    <dgm:pt modelId="{071465A5-5373-A548-8F18-7383ED0F554A}" type="pres">
      <dgm:prSet presAssocID="{DAEEA901-65ED-5A4C-B064-9C25BED1A90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29B7E-125D-974F-9916-A2444089A7FB}" type="pres">
      <dgm:prSet presAssocID="{1E0550B7-E6FD-954B-9E45-81BD883BB374}" presName="sibTrans" presStyleCnt="0"/>
      <dgm:spPr/>
    </dgm:pt>
    <dgm:pt modelId="{3AAB7F3E-F206-7244-98EB-85BABDF772BE}" type="pres">
      <dgm:prSet presAssocID="{79ECBC01-1346-0549-9EB5-146C7062FD07}" presName="textNode" presStyleLbl="node1" presStyleIdx="1" presStyleCnt="4" custLinFactNeighborX="434" custLinFactNeighborY="-1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3322C-6DBB-E24E-B19D-EC39DE0C0367}" type="pres">
      <dgm:prSet presAssocID="{9D356000-C50D-9F4D-9565-4DC3ADA5F8BC}" presName="sibTrans" presStyleCnt="0"/>
      <dgm:spPr/>
    </dgm:pt>
    <dgm:pt modelId="{A916E421-C9EF-474B-A97C-A98DC24458A5}" type="pres">
      <dgm:prSet presAssocID="{CC29B58A-8010-DE46-9EDA-C549F582E5D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DA9AF-D886-C844-A6BB-20E0804B12E3}" type="pres">
      <dgm:prSet presAssocID="{74DD2A22-8DB1-8646-8C04-9C60A817B6DA}" presName="sibTrans" presStyleCnt="0"/>
      <dgm:spPr/>
    </dgm:pt>
    <dgm:pt modelId="{0475F47F-6EC8-A04C-A66C-CE996CB20D43}" type="pres">
      <dgm:prSet presAssocID="{0001770B-281F-6C46-BF91-7374ECF7AF6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4FC297-C7B1-4A4B-AA49-736EFE6FB187}" type="presOf" srcId="{9DF0ABE7-36A7-C64F-A4E7-FBFE6CC412F3}" destId="{858AF992-46A9-384E-A7FC-A28DDC2AD1EA}" srcOrd="0" destOrd="0" presId="urn:microsoft.com/office/officeart/2005/8/layout/hProcess9"/>
    <dgm:cxn modelId="{1D898282-CAF1-2C43-81A8-1612F2EFBD9E}" srcId="{9DF0ABE7-36A7-C64F-A4E7-FBFE6CC412F3}" destId="{DAEEA901-65ED-5A4C-B064-9C25BED1A901}" srcOrd="0" destOrd="0" parTransId="{E349D935-ED5B-3348-9B97-00095CB1698E}" sibTransId="{1E0550B7-E6FD-954B-9E45-81BD883BB374}"/>
    <dgm:cxn modelId="{592E89E1-30FB-8B49-81F4-26C3C99C8806}" type="presOf" srcId="{DAEEA901-65ED-5A4C-B064-9C25BED1A901}" destId="{071465A5-5373-A548-8F18-7383ED0F554A}" srcOrd="0" destOrd="0" presId="urn:microsoft.com/office/officeart/2005/8/layout/hProcess9"/>
    <dgm:cxn modelId="{A5A17AA4-01F0-6D44-A598-B87B52E2F39A}" srcId="{9DF0ABE7-36A7-C64F-A4E7-FBFE6CC412F3}" destId="{0001770B-281F-6C46-BF91-7374ECF7AF67}" srcOrd="3" destOrd="0" parTransId="{979E6092-39D1-0745-AB65-0994B6539376}" sibTransId="{89865556-CCE5-5A48-8E56-544D95348E06}"/>
    <dgm:cxn modelId="{EC9502D8-F56D-3549-9908-51518B6E5158}" srcId="{9DF0ABE7-36A7-C64F-A4E7-FBFE6CC412F3}" destId="{CC29B58A-8010-DE46-9EDA-C549F582E5DE}" srcOrd="2" destOrd="0" parTransId="{A8344BBA-6AF3-AC4C-ABBF-37F750B31545}" sibTransId="{74DD2A22-8DB1-8646-8C04-9C60A817B6DA}"/>
    <dgm:cxn modelId="{B118B44E-9250-E845-B6F5-CFA46BD8CA82}" type="presOf" srcId="{0001770B-281F-6C46-BF91-7374ECF7AF67}" destId="{0475F47F-6EC8-A04C-A66C-CE996CB20D43}" srcOrd="0" destOrd="0" presId="urn:microsoft.com/office/officeart/2005/8/layout/hProcess9"/>
    <dgm:cxn modelId="{E26D33BB-69DE-4D4A-8FD6-18C408C50E02}" type="presOf" srcId="{CC29B58A-8010-DE46-9EDA-C549F582E5DE}" destId="{A916E421-C9EF-474B-A97C-A98DC24458A5}" srcOrd="0" destOrd="0" presId="urn:microsoft.com/office/officeart/2005/8/layout/hProcess9"/>
    <dgm:cxn modelId="{C4C9FBD7-895A-5B43-ACC4-E18998D6E27C}" type="presOf" srcId="{79ECBC01-1346-0549-9EB5-146C7062FD07}" destId="{3AAB7F3E-F206-7244-98EB-85BABDF772BE}" srcOrd="0" destOrd="0" presId="urn:microsoft.com/office/officeart/2005/8/layout/hProcess9"/>
    <dgm:cxn modelId="{63B2A9B6-B300-B84A-88A7-D883F2240DB4}" srcId="{9DF0ABE7-36A7-C64F-A4E7-FBFE6CC412F3}" destId="{79ECBC01-1346-0549-9EB5-146C7062FD07}" srcOrd="1" destOrd="0" parTransId="{F9E950DC-3B5D-294A-818B-966BC725CDAE}" sibTransId="{9D356000-C50D-9F4D-9565-4DC3ADA5F8BC}"/>
    <dgm:cxn modelId="{90F58482-3ACB-B24D-ABDE-41847006AD8C}" type="presParOf" srcId="{858AF992-46A9-384E-A7FC-A28DDC2AD1EA}" destId="{FF993A82-1503-5343-8DB4-749D9BD8DAE3}" srcOrd="0" destOrd="0" presId="urn:microsoft.com/office/officeart/2005/8/layout/hProcess9"/>
    <dgm:cxn modelId="{29F5DE25-D1EF-BD47-B7AA-0F68452F5A6A}" type="presParOf" srcId="{858AF992-46A9-384E-A7FC-A28DDC2AD1EA}" destId="{385EB1CF-657B-E64E-B1FE-BAD7B076BE0B}" srcOrd="1" destOrd="0" presId="urn:microsoft.com/office/officeart/2005/8/layout/hProcess9"/>
    <dgm:cxn modelId="{27B90CA2-E1F0-0B43-A9EE-04B3F516DC24}" type="presParOf" srcId="{385EB1CF-657B-E64E-B1FE-BAD7B076BE0B}" destId="{071465A5-5373-A548-8F18-7383ED0F554A}" srcOrd="0" destOrd="0" presId="urn:microsoft.com/office/officeart/2005/8/layout/hProcess9"/>
    <dgm:cxn modelId="{89F2934E-B4B1-BD4D-B672-23FE0BD2D251}" type="presParOf" srcId="{385EB1CF-657B-E64E-B1FE-BAD7B076BE0B}" destId="{32829B7E-125D-974F-9916-A2444089A7FB}" srcOrd="1" destOrd="0" presId="urn:microsoft.com/office/officeart/2005/8/layout/hProcess9"/>
    <dgm:cxn modelId="{C104024A-AF30-A94C-A576-5BD70B04428D}" type="presParOf" srcId="{385EB1CF-657B-E64E-B1FE-BAD7B076BE0B}" destId="{3AAB7F3E-F206-7244-98EB-85BABDF772BE}" srcOrd="2" destOrd="0" presId="urn:microsoft.com/office/officeart/2005/8/layout/hProcess9"/>
    <dgm:cxn modelId="{0AFFBEF9-DF11-004A-BF13-5B0C6090849A}" type="presParOf" srcId="{385EB1CF-657B-E64E-B1FE-BAD7B076BE0B}" destId="{F983322C-6DBB-E24E-B19D-EC39DE0C0367}" srcOrd="3" destOrd="0" presId="urn:microsoft.com/office/officeart/2005/8/layout/hProcess9"/>
    <dgm:cxn modelId="{EE9946DB-3A18-BA49-8028-4C0A68803608}" type="presParOf" srcId="{385EB1CF-657B-E64E-B1FE-BAD7B076BE0B}" destId="{A916E421-C9EF-474B-A97C-A98DC24458A5}" srcOrd="4" destOrd="0" presId="urn:microsoft.com/office/officeart/2005/8/layout/hProcess9"/>
    <dgm:cxn modelId="{8FCE7720-2683-BD42-AAE3-A9C9542DD202}" type="presParOf" srcId="{385EB1CF-657B-E64E-B1FE-BAD7B076BE0B}" destId="{518DA9AF-D886-C844-A6BB-20E0804B12E3}" srcOrd="5" destOrd="0" presId="urn:microsoft.com/office/officeart/2005/8/layout/hProcess9"/>
    <dgm:cxn modelId="{F9A83B50-4F81-E94D-B24D-F35C53299B49}" type="presParOf" srcId="{385EB1CF-657B-E64E-B1FE-BAD7B076BE0B}" destId="{0475F47F-6EC8-A04C-A66C-CE996CB20D4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93A82-1503-5343-8DB4-749D9BD8DAE3}">
      <dsp:nvSpPr>
        <dsp:cNvPr id="0" name=""/>
        <dsp:cNvSpPr/>
      </dsp:nvSpPr>
      <dsp:spPr>
        <a:xfrm>
          <a:off x="711389" y="0"/>
          <a:ext cx="8062414" cy="4143278"/>
        </a:xfrm>
        <a:prstGeom prst="rightArrow">
          <a:avLst/>
        </a:prstGeom>
        <a:solidFill>
          <a:schemeClr val="bg2"/>
        </a:solidFill>
        <a:ln>
          <a:solidFill>
            <a:schemeClr val="tx1">
              <a:lumMod val="50000"/>
              <a:lumOff val="5000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71465A5-5373-A548-8F18-7383ED0F554A}">
      <dsp:nvSpPr>
        <dsp:cNvPr id="0" name=""/>
        <dsp:cNvSpPr/>
      </dsp:nvSpPr>
      <dsp:spPr>
        <a:xfrm>
          <a:off x="2778" y="1242983"/>
          <a:ext cx="2160799" cy="16573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ENROLL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PLAN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83681" y="1323886"/>
        <a:ext cx="1998993" cy="1495505"/>
      </dsp:txXfrm>
    </dsp:sp>
    <dsp:sp modelId="{3AAB7F3E-F206-7244-98EB-85BABDF772BE}">
      <dsp:nvSpPr>
        <dsp:cNvPr id="0" name=""/>
        <dsp:cNvSpPr/>
      </dsp:nvSpPr>
      <dsp:spPr>
        <a:xfrm>
          <a:off x="2443601" y="1213765"/>
          <a:ext cx="2160799" cy="165731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ACADEMIC PROGRESS</a:t>
          </a:r>
          <a:endParaRPr lang="en-US" sz="2200" b="1" kern="1200" dirty="0"/>
        </a:p>
      </dsp:txBody>
      <dsp:txXfrm>
        <a:off x="2524504" y="1294668"/>
        <a:ext cx="1998993" cy="1495505"/>
      </dsp:txXfrm>
    </dsp:sp>
    <dsp:sp modelId="{A916E421-C9EF-474B-A97C-A98DC24458A5}">
      <dsp:nvSpPr>
        <dsp:cNvPr id="0" name=""/>
        <dsp:cNvSpPr/>
      </dsp:nvSpPr>
      <dsp:spPr>
        <a:xfrm>
          <a:off x="4882003" y="1242983"/>
          <a:ext cx="2160799" cy="16573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SUCCESS</a:t>
          </a:r>
          <a:endParaRPr lang="en-US" sz="2200" b="1" kern="1200" dirty="0"/>
        </a:p>
      </dsp:txBody>
      <dsp:txXfrm>
        <a:off x="4962906" y="1323886"/>
        <a:ext cx="1998993" cy="1495505"/>
      </dsp:txXfrm>
    </dsp:sp>
    <dsp:sp modelId="{0475F47F-6EC8-A04C-A66C-CE996CB20D43}">
      <dsp:nvSpPr>
        <dsp:cNvPr id="0" name=""/>
        <dsp:cNvSpPr/>
      </dsp:nvSpPr>
      <dsp:spPr>
        <a:xfrm>
          <a:off x="7321615" y="1242983"/>
          <a:ext cx="2160799" cy="16573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COMPLETION</a:t>
          </a:r>
          <a:endParaRPr lang="en-US" sz="2200" b="1" kern="1200" dirty="0"/>
        </a:p>
      </dsp:txBody>
      <dsp:txXfrm>
        <a:off x="7402518" y="1323886"/>
        <a:ext cx="1998993" cy="1495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0.57576</cdr:x>
      <cdr:y>0.43134</cdr:y>
    </cdr:from>
    <cdr:to>
      <cdr:x>0.75568</cdr:x>
      <cdr:y>0.7855</cdr:y>
    </cdr:to>
    <cdr:sp macro="" textlink="">
      <cdr:nvSpPr>
        <cdr:cNvPr id="2" name="Left-Up Arrow 1" hidden="1"/>
        <cdr:cNvSpPr/>
      </cdr:nvSpPr>
      <cdr:spPr>
        <a:xfrm xmlns:a="http://schemas.openxmlformats.org/drawingml/2006/main">
          <a:off x="3158836" y="2366492"/>
          <a:ext cx="987137" cy="1943100"/>
        </a:xfrm>
        <a:prstGeom xmlns:a="http://schemas.openxmlformats.org/drawingml/2006/main" prst="leftUp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7"/>
            <a:ext cx="3996796" cy="34711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7"/>
            <a:ext cx="3996796" cy="34711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" y="6571209"/>
            <a:ext cx="3996796" cy="34711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571209"/>
            <a:ext cx="3996796" cy="34711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7"/>
            <a:ext cx="3996796" cy="34711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7"/>
            <a:ext cx="3996796" cy="34711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6825" y="865188"/>
            <a:ext cx="4149725" cy="233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29444"/>
            <a:ext cx="7378700" cy="2724091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3" y="6571209"/>
            <a:ext cx="3996796" cy="34711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571209"/>
            <a:ext cx="3996796" cy="34711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4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ethnic and gender categories from the student self-report are represented in the graph.</a:t>
            </a:r>
            <a:r>
              <a:rPr lang="en-US" baseline="0" dirty="0" smtClean="0"/>
              <a:t>  CCC is strongly female, especially for Hispanics and African Americans. CCC sample is slight on white students (60).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18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Blacks are under-represented</a:t>
            </a:r>
            <a:r>
              <a:rPr lang="en-US" baseline="0" dirty="0" smtClean="0"/>
              <a:t> (6%) in comparison with the population. (Population is drawn from Fall 2015 census, Quick Facts).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88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CCC outpaces 4CD; 4CD outpaces ACCJC.</a:t>
            </a:r>
            <a:r>
              <a:rPr lang="en-US" baseline="0" dirty="0" smtClean="0"/>
              <a:t>  Student Effort and Student-Faculty Interaction are lower Benchmark scores.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84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Student Effort and Faculty Interaction hover around 51: exceed ACCJC.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3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0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Effort and Student-Faculty Interaction are lower in 2016 scores, but also dropped in terms of percentiles!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0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African-Americans report higher scores.  Asian</a:t>
            </a:r>
            <a:r>
              <a:rPr lang="en-US" sz="1000" baseline="0" dirty="0" smtClean="0"/>
              <a:t>s are lower than other groups on 4 Benchmarks, but Challenge. Hispanics and white reports are relatively robust.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7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CCC beats ACCJC across ethnicities except Asian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9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Females and students of color are heavy consumers of on-campus resources.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07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5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9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0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4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0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29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5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4/17/2017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4/17/2017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4/17/2017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4/17/2017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4/17/2017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4/17/2017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4/17/2017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Marilyn Sargent, Ph.D.</a:t>
            </a:r>
          </a:p>
          <a:p>
            <a:r>
              <a:rPr lang="en-US" dirty="0" smtClean="0"/>
              <a:t>For Contra Costa College</a:t>
            </a:r>
          </a:p>
          <a:p>
            <a:r>
              <a:rPr lang="en-US" dirty="0"/>
              <a:t>Contra Costa Community College District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149" y="912610"/>
            <a:ext cx="10781731" cy="2387600"/>
          </a:xfrm>
        </p:spPr>
        <p:txBody>
          <a:bodyPr/>
          <a:lstStyle/>
          <a:p>
            <a:r>
              <a:rPr lang="en-US" dirty="0" smtClean="0"/>
              <a:t>Engaging students at CCC</a:t>
            </a:r>
            <a:br>
              <a:rPr lang="en-US" dirty="0" smtClean="0"/>
            </a:br>
            <a:r>
              <a:rPr lang="en-US" dirty="0" smtClean="0"/>
              <a:t>Overview and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14651"/>
            <a:ext cx="11353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This benchmark area reflects initiative taken by student</a:t>
            </a:r>
          </a:p>
          <a:p>
            <a:pPr marL="0" indent="0">
              <a:buNone/>
            </a:pPr>
            <a:r>
              <a:rPr lang="en-US" sz="3200" i="1" dirty="0" smtClean="0"/>
              <a:t>How often have you--</a:t>
            </a:r>
          </a:p>
          <a:p>
            <a:r>
              <a:rPr lang="en-US" dirty="0" smtClean="0"/>
              <a:t>Prepared </a:t>
            </a:r>
            <a:r>
              <a:rPr lang="en-US" dirty="0"/>
              <a:t>two or more drafts of a paper or assignment before turning it in </a:t>
            </a:r>
            <a:r>
              <a:rPr lang="en-US" dirty="0" smtClean="0"/>
              <a:t> </a:t>
            </a:r>
          </a:p>
          <a:p>
            <a:r>
              <a:rPr lang="en-US" dirty="0" smtClean="0"/>
              <a:t>Worked </a:t>
            </a:r>
            <a:r>
              <a:rPr lang="en-US" dirty="0"/>
              <a:t>on a paper or project that required integrating ideas or information from various </a:t>
            </a:r>
            <a:r>
              <a:rPr lang="en-US" dirty="0" smtClean="0"/>
              <a:t>sources</a:t>
            </a:r>
          </a:p>
          <a:p>
            <a:pPr marL="0" indent="0">
              <a:buNone/>
            </a:pPr>
            <a:r>
              <a:rPr lang="en-US" sz="3200" b="1" dirty="0" smtClean="0"/>
              <a:t>Includes use of academic resources </a:t>
            </a:r>
            <a:endParaRPr lang="en-US" sz="3200" b="1" dirty="0"/>
          </a:p>
          <a:p>
            <a:pPr>
              <a:spcBef>
                <a:spcPts val="600"/>
              </a:spcBef>
            </a:pPr>
            <a:r>
              <a:rPr lang="en-US" dirty="0" smtClean="0"/>
              <a:t>How often have you used the following services?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Skill labs (writing, math etc.)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Computer lab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Peer or other tutoring </a:t>
            </a:r>
          </a:p>
          <a:p>
            <a:endParaRPr lang="en-US" dirty="0"/>
          </a:p>
          <a:p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773" y="938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Student </a:t>
            </a:r>
            <a:r>
              <a:rPr lang="en-US" b="1" dirty="0" smtClean="0"/>
              <a:t>Effort: </a:t>
            </a:r>
            <a:r>
              <a:rPr lang="en-US" dirty="0" smtClean="0"/>
              <a:t>Example </a:t>
            </a:r>
            <a:r>
              <a:rPr lang="en-US" dirty="0"/>
              <a:t>Question </a:t>
            </a:r>
            <a:r>
              <a:rPr lang="en-US" dirty="0" smtClean="0"/>
              <a:t>Items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4430"/>
            <a:ext cx="11103591" cy="48890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i="1" dirty="0" smtClean="0"/>
              <a:t>How much has your coursework emphasized the following mental activities?</a:t>
            </a:r>
            <a:endParaRPr lang="en-US" i="1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smtClean="0"/>
              <a:t>   Analyzing </a:t>
            </a:r>
            <a:r>
              <a:rPr lang="en-US" dirty="0"/>
              <a:t>the basic elements of an idea, experience, or theory 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Mark the response that best represents the extent to which-----</a:t>
            </a:r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/>
              <a:t>examinations during the current school year have challenged you to do your best work at this </a:t>
            </a:r>
            <a:r>
              <a:rPr lang="en-US" dirty="0" smtClean="0"/>
              <a:t>college:             </a:t>
            </a:r>
            <a:r>
              <a:rPr lang="en-US" i="1" dirty="0" smtClean="0"/>
              <a:t>from 1=Extremely easy to 7=Extremely challenging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4614" y="158867"/>
            <a:ext cx="11782567" cy="1325563"/>
          </a:xfrm>
        </p:spPr>
        <p:txBody>
          <a:bodyPr>
            <a:normAutofit/>
          </a:bodyPr>
          <a:lstStyle/>
          <a:p>
            <a:r>
              <a:rPr lang="en-US" b="1" dirty="0"/>
              <a:t>Academic </a:t>
            </a:r>
            <a:r>
              <a:rPr lang="en-US" b="1" dirty="0" smtClean="0"/>
              <a:t>Challenge: </a:t>
            </a:r>
            <a:r>
              <a:rPr lang="en-US" sz="3100" dirty="0" smtClean="0">
                <a:solidFill>
                  <a:srgbClr val="44546A"/>
                </a:solidFill>
              </a:rPr>
              <a:t>Example </a:t>
            </a:r>
            <a:r>
              <a:rPr lang="en-US" sz="3100" dirty="0">
                <a:solidFill>
                  <a:srgbClr val="44546A"/>
                </a:solidFill>
              </a:rPr>
              <a:t>Question Items</a:t>
            </a:r>
            <a:r>
              <a:rPr lang="en-US" sz="3100" dirty="0" smtClean="0"/>
              <a:t>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580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Student-Faculty </a:t>
            </a:r>
            <a:r>
              <a:rPr lang="en-US" b="1" dirty="0" smtClean="0"/>
              <a:t>Interaction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3600" i="1" dirty="0"/>
              <a:t>How often have you done each of the following?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28640"/>
          <a:stretch/>
        </p:blipFill>
        <p:spPr>
          <a:xfrm>
            <a:off x="1187356" y="1269243"/>
            <a:ext cx="9676262" cy="4694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343" y="6209731"/>
            <a:ext cx="10617958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1=Never</a:t>
            </a:r>
            <a:r>
              <a:rPr lang="en-US" i="1" dirty="0" smtClean="0"/>
              <a:t>, </a:t>
            </a:r>
            <a:r>
              <a:rPr lang="en-US" b="1" i="1" dirty="0" smtClean="0"/>
              <a:t>2=Sometimes, 3=Often, 4=Very often</a:t>
            </a:r>
            <a:endParaRPr lang="en-US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771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How much does this college emphasize each of the following?</a:t>
            </a:r>
            <a:endParaRPr lang="en-US" i="1" dirty="0"/>
          </a:p>
          <a:p>
            <a:pPr lvl="1">
              <a:spcAft>
                <a:spcPts val="1800"/>
              </a:spcAft>
            </a:pPr>
            <a:r>
              <a:rPr lang="en-US" sz="2800" dirty="0" smtClean="0"/>
              <a:t>Providing the support you need to help you succeed at this college</a:t>
            </a:r>
          </a:p>
          <a:p>
            <a:pPr lvl="1">
              <a:spcAft>
                <a:spcPts val="1800"/>
              </a:spcAft>
            </a:pPr>
            <a:r>
              <a:rPr lang="en-US" sz="2800" dirty="0" smtClean="0"/>
              <a:t>Encouraging contact among students from different economic, social and racial or ethnic backgrounds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Support for </a:t>
            </a:r>
            <a:r>
              <a:rPr lang="en-US" b="1" dirty="0" smtClean="0"/>
              <a:t>Learners: </a:t>
            </a:r>
            <a:r>
              <a:rPr lang="en-US" dirty="0" smtClean="0"/>
              <a:t>Example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49467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College CCSSE Samples:  Ethnicity, Gender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076059"/>
              </p:ext>
            </p:extLst>
          </p:nvPr>
        </p:nvGraphicFramePr>
        <p:xfrm>
          <a:off x="569626" y="494675"/>
          <a:ext cx="11467476" cy="636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8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224186" y="233481"/>
            <a:ext cx="5157787" cy="641350"/>
          </a:xfrm>
        </p:spPr>
        <p:txBody>
          <a:bodyPr/>
          <a:lstStyle/>
          <a:p>
            <a:r>
              <a:rPr lang="en-US" dirty="0" smtClean="0"/>
              <a:t>CCC Student Population @7280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233481"/>
            <a:ext cx="5156200" cy="641350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                                                      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CCC CCSSE Sample, N=665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77739394"/>
              </p:ext>
            </p:extLst>
          </p:nvPr>
        </p:nvGraphicFramePr>
        <p:xfrm>
          <a:off x="6224186" y="1233424"/>
          <a:ext cx="5212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7161606"/>
              </p:ext>
            </p:extLst>
          </p:nvPr>
        </p:nvGraphicFramePr>
        <p:xfrm>
          <a:off x="831850" y="1092200"/>
          <a:ext cx="5212080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74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009687"/>
              </p:ext>
            </p:extLst>
          </p:nvPr>
        </p:nvGraphicFramePr>
        <p:xfrm>
          <a:off x="1269242" y="1457133"/>
          <a:ext cx="8331958" cy="327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0364"/>
                <a:gridCol w="3541594"/>
              </a:tblGrid>
              <a:tr h="81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Academic Challenge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CCSSE 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Scores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81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CCSSE Colleges’ Highest Score</a:t>
                      </a:r>
                      <a:endParaRPr lang="en-US" sz="2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71.3</a:t>
                      </a:r>
                      <a:endParaRPr lang="en-US" sz="2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1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CCC--Above Average</a:t>
                      </a:r>
                      <a:endParaRPr lang="en-US" sz="2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55.4</a:t>
                      </a:r>
                      <a:endParaRPr lang="en-US" sz="2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81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CCSSE Colleges’ Average</a:t>
                      </a:r>
                      <a:endParaRPr lang="en-US" sz="2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2800" b="1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483" y="365125"/>
            <a:ext cx="11558517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Score of 50 is the benchmark for comparison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7104" y="5234338"/>
            <a:ext cx="10959153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College scores are constructed to compare with groups of colleges, e.g. CCSSE, ACCJC </a:t>
            </a:r>
            <a:endParaRPr lang="en-US" sz="24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9906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Benchmarks: CCC, 4CD, ACCJC</a:t>
            </a:r>
            <a:br>
              <a:rPr lang="en-US" dirty="0" smtClean="0"/>
            </a:br>
            <a:r>
              <a:rPr lang="en-US" dirty="0" smtClean="0"/>
              <a:t>CCSSE Colleges average is 50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257265"/>
              </p:ext>
            </p:extLst>
          </p:nvPr>
        </p:nvGraphicFramePr>
        <p:xfrm>
          <a:off x="838200" y="1306286"/>
          <a:ext cx="10515600" cy="539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72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6610"/>
            <a:ext cx="11353800" cy="942536"/>
          </a:xfrm>
        </p:spPr>
        <p:txBody>
          <a:bodyPr>
            <a:normAutofit/>
          </a:bodyPr>
          <a:lstStyle/>
          <a:p>
            <a:r>
              <a:rPr lang="en-US" dirty="0" smtClean="0"/>
              <a:t>Benchmark Scores by College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677300"/>
              </p:ext>
            </p:extLst>
          </p:nvPr>
        </p:nvGraphicFramePr>
        <p:xfrm>
          <a:off x="661182" y="942535"/>
          <a:ext cx="11530818" cy="579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52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093" y="1158425"/>
            <a:ext cx="11191163" cy="5274860"/>
          </a:xfrm>
        </p:spPr>
        <p:txBody>
          <a:bodyPr/>
          <a:lstStyle/>
          <a:p>
            <a:r>
              <a:rPr lang="en-US" dirty="0" smtClean="0"/>
              <a:t>College score is shown in relation to all CCSSE colleges (700)</a:t>
            </a:r>
          </a:p>
          <a:p>
            <a:r>
              <a:rPr lang="en-US" dirty="0"/>
              <a:t>Percentiles </a:t>
            </a:r>
            <a:r>
              <a:rPr lang="en-US" dirty="0" smtClean="0"/>
              <a:t>show percentage of colleges with lower score</a:t>
            </a:r>
          </a:p>
          <a:p>
            <a:r>
              <a:rPr lang="en-US" dirty="0" smtClean="0"/>
              <a:t>CCC Academic Challenge Benchmark is 55.4</a:t>
            </a:r>
          </a:p>
          <a:p>
            <a:r>
              <a:rPr lang="en-US" dirty="0" smtClean="0"/>
              <a:t>90% of all CCSSE colleges were below that score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650"/>
            <a:ext cx="10515600" cy="114977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Benchmark Scores and CCSSE Percentiles</a:t>
            </a:r>
            <a:r>
              <a:rPr lang="en-US" dirty="0"/>
              <a:t> </a:t>
            </a:r>
            <a:r>
              <a:rPr lang="en-US" sz="3300" dirty="0" smtClean="0"/>
              <a:t>Example</a:t>
            </a:r>
            <a:r>
              <a:rPr lang="en-US" dirty="0" smtClean="0"/>
              <a:t>:  </a:t>
            </a:r>
            <a:r>
              <a:rPr lang="en-US" sz="3600" b="1" dirty="0" smtClean="0">
                <a:solidFill>
                  <a:schemeClr val="accent2"/>
                </a:solidFill>
              </a:rPr>
              <a:t>Academic Challenge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00375"/>
              </p:ext>
            </p:extLst>
          </p:nvPr>
        </p:nvGraphicFramePr>
        <p:xfrm>
          <a:off x="1091821" y="3239524"/>
          <a:ext cx="8811880" cy="3413760"/>
        </p:xfrm>
        <a:graphic>
          <a:graphicData uri="http://schemas.openxmlformats.org/drawingml/2006/table">
            <a:tbl>
              <a:tblPr/>
              <a:tblGrid>
                <a:gridCol w="2193753"/>
                <a:gridCol w="2193753"/>
                <a:gridCol w="2504964"/>
                <a:gridCol w="1919410"/>
              </a:tblGrid>
              <a:tr h="853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Academic Challenge</a:t>
                      </a:r>
                      <a:endParaRPr lang="en-US" sz="2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CCSSE </a:t>
                      </a:r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Colleges’ Scores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CCSSE </a:t>
                      </a:r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Cohort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Colleges below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score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CCSSE Cohort Percentile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Highest Score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71.3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CCC:  Above average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 55.4</a:t>
                      </a:r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  <a:p>
                      <a:pPr algn="ctr" fontAlgn="b"/>
                      <a:endParaRPr lang="en-US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8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8500" y="1255594"/>
            <a:ext cx="10515600" cy="5903157"/>
          </a:xfrm>
        </p:spPr>
        <p:txBody>
          <a:bodyPr anchor="b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/>
              <a:t>Engagement: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What is measured in the survey?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Five domains linked to student success</a:t>
            </a:r>
            <a:endParaRPr lang="en-US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600" dirty="0" smtClean="0"/>
              <a:t>The Sample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600" dirty="0" smtClean="0"/>
              <a:t>Compare </a:t>
            </a:r>
            <a:r>
              <a:rPr lang="en-US" sz="4600" dirty="0"/>
              <a:t>groups of </a:t>
            </a:r>
            <a:r>
              <a:rPr lang="en-US" sz="4600" dirty="0" smtClean="0"/>
              <a:t>colleges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600" dirty="0" smtClean="0"/>
              <a:t>Compare student groups</a:t>
            </a:r>
            <a:endParaRPr lang="en-US" sz="46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4600" dirty="0" smtClean="0"/>
              <a:t>Impact of engagement </a:t>
            </a:r>
          </a:p>
          <a:p>
            <a:pPr marL="457200" lvl="1" indent="0">
              <a:buNone/>
            </a:pPr>
            <a:endParaRPr lang="en-US" sz="26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8500" y="-286603"/>
            <a:ext cx="10515600" cy="1269241"/>
          </a:xfrm>
        </p:spPr>
        <p:txBody>
          <a:bodyPr/>
          <a:lstStyle/>
          <a:p>
            <a:r>
              <a:rPr lang="en-US" dirty="0" smtClean="0"/>
              <a:t>The CCSSE Survey and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980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Compare 2012 to 2016 survey percentiles  </a:t>
            </a:r>
            <a:endParaRPr lang="en-US" sz="32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401801"/>
              </p:ext>
            </p:extLst>
          </p:nvPr>
        </p:nvGraphicFramePr>
        <p:xfrm>
          <a:off x="838200" y="764276"/>
          <a:ext cx="10515600" cy="590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3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7279357"/>
              </p:ext>
            </p:extLst>
          </p:nvPr>
        </p:nvGraphicFramePr>
        <p:xfrm>
          <a:off x="831850" y="666381"/>
          <a:ext cx="5156200" cy="550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95896721"/>
              </p:ext>
            </p:extLst>
          </p:nvPr>
        </p:nvGraphicFramePr>
        <p:xfrm>
          <a:off x="6189663" y="666381"/>
          <a:ext cx="5157787" cy="550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Left-Up Arrow 8"/>
          <p:cNvSpPr/>
          <p:nvPr/>
        </p:nvSpPr>
        <p:spPr>
          <a:xfrm>
            <a:off x="9034817" y="3111689"/>
            <a:ext cx="736979" cy="2047165"/>
          </a:xfrm>
          <a:prstGeom prst="leftUp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7868" y="112383"/>
            <a:ext cx="9769592" cy="55399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Benchmarks for Females, Males</a:t>
            </a:r>
          </a:p>
        </p:txBody>
      </p:sp>
    </p:spTree>
    <p:extLst>
      <p:ext uri="{BB962C8B-B14F-4D97-AF65-F5344CB8AC3E}">
        <p14:creationId xmlns:p14="http://schemas.microsoft.com/office/powerpoint/2010/main" val="1507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52861"/>
            <a:ext cx="10515600" cy="1325563"/>
          </a:xfrm>
        </p:spPr>
        <p:txBody>
          <a:bodyPr/>
          <a:lstStyle/>
          <a:p>
            <a:r>
              <a:rPr lang="en-US" dirty="0" smtClean="0"/>
              <a:t>CCC Benchmarks by Ethnicity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460289"/>
              </p:ext>
            </p:extLst>
          </p:nvPr>
        </p:nvGraphicFramePr>
        <p:xfrm>
          <a:off x="838200" y="1023582"/>
          <a:ext cx="10515600" cy="554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42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21314474"/>
              </p:ext>
            </p:extLst>
          </p:nvPr>
        </p:nvGraphicFramePr>
        <p:xfrm>
          <a:off x="838199" y="3384643"/>
          <a:ext cx="10972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6412" y="0"/>
            <a:ext cx="4039737" cy="40011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CCC Benchmarks by Ethnicity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6411" y="3184588"/>
            <a:ext cx="4039737" cy="40011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ACCJC Benchmarks 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583351"/>
              </p:ext>
            </p:extLst>
          </p:nvPr>
        </p:nvGraphicFramePr>
        <p:xfrm>
          <a:off x="838199" y="184244"/>
          <a:ext cx="10980761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71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  <p:bldGraphic spid="10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5495" y="1007697"/>
            <a:ext cx="10515600" cy="5666058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sz="36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900" dirty="0"/>
              <a:t>Females report higher scores overall—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100" dirty="0"/>
              <a:t>Gender difference in engagement is consistent with gender achievement gap (e.g. Scorecard)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3100" dirty="0" smtClean="0"/>
              <a:t>Male </a:t>
            </a:r>
            <a:r>
              <a:rPr lang="en-US" sz="3100" dirty="0"/>
              <a:t>Student Effort shows 10 pt. gap from females!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900" dirty="0" smtClean="0"/>
              <a:t>Engagement </a:t>
            </a:r>
            <a:r>
              <a:rPr lang="en-US" sz="3900" dirty="0"/>
              <a:t>is strong </a:t>
            </a:r>
            <a:r>
              <a:rPr lang="en-US" sz="3900" dirty="0" smtClean="0"/>
              <a:t>across ethnic groups</a:t>
            </a:r>
            <a:endParaRPr lang="en-US" sz="3900" dirty="0"/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Almost all </a:t>
            </a:r>
            <a:r>
              <a:rPr lang="en-US" sz="3200" dirty="0"/>
              <a:t>ethnicities report strong engagement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Asians </a:t>
            </a:r>
            <a:r>
              <a:rPr lang="en-US" sz="3200" dirty="0" smtClean="0"/>
              <a:t>are restrained </a:t>
            </a:r>
            <a:r>
              <a:rPr lang="en-US" sz="3200" dirty="0"/>
              <a:t>relative to </a:t>
            </a:r>
            <a:r>
              <a:rPr lang="en-US" sz="3200" dirty="0" smtClean="0"/>
              <a:t>ACCJC </a:t>
            </a:r>
            <a:r>
              <a:rPr lang="en-US" sz="3200" dirty="0"/>
              <a:t>on </a:t>
            </a:r>
            <a:r>
              <a:rPr lang="en-US" sz="3200" dirty="0" smtClean="0"/>
              <a:t>Student Effort </a:t>
            </a:r>
            <a:r>
              <a:rPr lang="en-US" sz="3200" dirty="0"/>
              <a:t>and </a:t>
            </a:r>
            <a:r>
              <a:rPr lang="en-US" sz="3200" dirty="0" smtClean="0"/>
              <a:t>Student Support and Student-Faculty Interaction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261" y="0"/>
            <a:ext cx="11688739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Achievement gaps are </a:t>
            </a:r>
            <a:r>
              <a:rPr lang="en-US" b="1" dirty="0" smtClean="0"/>
              <a:t>not Engagement gaps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33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713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Engagement survey is self-reported: students’ perceived experience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</a:pPr>
            <a:r>
              <a:rPr lang="en-US" sz="3200" dirty="0">
                <a:solidFill>
                  <a:prstClr val="black"/>
                </a:solidFill>
              </a:rPr>
              <a:t>Off-campus life affects campus experience: student needs and resources </a:t>
            </a:r>
            <a:r>
              <a:rPr lang="en-US" sz="3200" dirty="0" smtClean="0">
                <a:solidFill>
                  <a:prstClr val="black"/>
                </a:solidFill>
              </a:rPr>
              <a:t>differ—affects contact with faculty, use of on-campus services </a:t>
            </a:r>
            <a:endParaRPr lang="en-US" sz="32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Other influences: mandatory contact for athletes, for probationary students, online contact not captured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</a:t>
            </a:r>
            <a:r>
              <a:rPr lang="en-US" smtClean="0"/>
              <a:t>student perceptions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45335"/>
              </p:ext>
            </p:extLst>
          </p:nvPr>
        </p:nvGraphicFramePr>
        <p:xfrm>
          <a:off x="838200" y="368490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10185" y="368490"/>
            <a:ext cx="10881815" cy="107721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Student Faculty Interaction</a:t>
            </a:r>
            <a:r>
              <a:rPr lang="en-US" b="1" dirty="0" smtClean="0"/>
              <a:t>: How </a:t>
            </a:r>
            <a:r>
              <a:rPr lang="en-US" b="1" dirty="0"/>
              <a:t>often have you: </a:t>
            </a:r>
          </a:p>
          <a:p>
            <a:pPr lvl="0"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Talked about career plans with instructor or advisor with instructor or advisor </a:t>
            </a:r>
            <a:endParaRPr lang="en-US" b="1" dirty="0" smtClean="0"/>
          </a:p>
          <a:p>
            <a:pPr lvl="0"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Percent </a:t>
            </a:r>
            <a:r>
              <a:rPr lang="en-US" b="1" dirty="0"/>
              <a:t>"Very often" and "Often“ </a:t>
            </a:r>
            <a:r>
              <a:rPr lang="en-US" dirty="0"/>
              <a:t>(4-pt scale)</a:t>
            </a:r>
          </a:p>
        </p:txBody>
      </p:sp>
    </p:spTree>
    <p:extLst>
      <p:ext uri="{BB962C8B-B14F-4D97-AF65-F5344CB8AC3E}">
        <p14:creationId xmlns:p14="http://schemas.microsoft.com/office/powerpoint/2010/main" val="30191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130374"/>
              </p:ext>
            </p:extLst>
          </p:nvPr>
        </p:nvGraphicFramePr>
        <p:xfrm>
          <a:off x="846161" y="443552"/>
          <a:ext cx="10972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7039" y="6387152"/>
            <a:ext cx="4435522" cy="461665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*Often + very often</a:t>
            </a:r>
            <a:endParaRPr lang="en-US" sz="24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028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91" y="955343"/>
            <a:ext cx="11856027" cy="574679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CCC shows strength in Academic Challenge, Active Learning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Student Effort, Student-Faculty Interaction </a:t>
            </a:r>
            <a:r>
              <a:rPr lang="en-US" sz="2000" dirty="0"/>
              <a:t>are relatively lower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Student Effort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US" sz="2000" dirty="0"/>
              <a:t>M</a:t>
            </a:r>
            <a:r>
              <a:rPr lang="en-US" sz="2000" dirty="0" smtClean="0"/>
              <a:t>ales </a:t>
            </a:r>
            <a:r>
              <a:rPr lang="en-US" sz="2000" dirty="0"/>
              <a:t>report </a:t>
            </a:r>
            <a:r>
              <a:rPr lang="en-US" sz="2000" dirty="0" smtClean="0"/>
              <a:t>less </a:t>
            </a:r>
            <a:r>
              <a:rPr lang="en-US" sz="2000" dirty="0"/>
              <a:t>effort than </a:t>
            </a:r>
            <a:r>
              <a:rPr lang="en-US" sz="2000" dirty="0" smtClean="0"/>
              <a:t>females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Some drops since 2012</a:t>
            </a:r>
          </a:p>
          <a:p>
            <a:pPr lvl="1">
              <a:spcAft>
                <a:spcPts val="600"/>
              </a:spcAft>
            </a:pPr>
            <a:r>
              <a:rPr lang="en-US" sz="2000" b="1" dirty="0" smtClean="0"/>
              <a:t>Improve:</a:t>
            </a:r>
            <a:r>
              <a:rPr lang="en-US" sz="2000" dirty="0" smtClean="0"/>
              <a:t>  Continue to promote learning strategies and resources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Student-Faculty Interaction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Stimulates student effort, motivation; supports student potential and direction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000" b="1" dirty="0" smtClean="0"/>
              <a:t>Improve</a:t>
            </a:r>
            <a:r>
              <a:rPr lang="en-US" sz="2000" dirty="0" smtClean="0"/>
              <a:t>:  Encourage </a:t>
            </a:r>
            <a:r>
              <a:rPr lang="en-US" sz="2000" dirty="0"/>
              <a:t>broad interaction between faculty and students, in and outside </a:t>
            </a:r>
            <a:r>
              <a:rPr lang="en-US" sz="2000" dirty="0" smtClean="0"/>
              <a:t>class</a:t>
            </a:r>
            <a:r>
              <a:rPr lang="en-US" sz="2000" dirty="0"/>
              <a:t>,</a:t>
            </a:r>
            <a:r>
              <a:rPr lang="en-US" sz="2000" dirty="0" smtClean="0"/>
              <a:t> for example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talk about career plans.  </a:t>
            </a:r>
            <a:endParaRPr lang="en-US" sz="2000" dirty="0"/>
          </a:p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 marL="457200" lvl="1" indent="0">
              <a:spcAft>
                <a:spcPts val="600"/>
              </a:spcAft>
              <a:buNone/>
            </a:pPr>
            <a:endParaRPr lang="en-US" sz="2000" dirty="0" smtClean="0"/>
          </a:p>
          <a:p>
            <a:pPr marL="457200" lvl="1" indent="0">
              <a:spcAft>
                <a:spcPts val="600"/>
              </a:spcAft>
              <a:buNone/>
            </a:pPr>
            <a:endParaRPr lang="en-US" sz="2000" i="1" dirty="0" smtClean="0"/>
          </a:p>
          <a:p>
            <a:pPr lvl="1"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5371" y="-259307"/>
            <a:ext cx="10515600" cy="1105469"/>
          </a:xfrm>
        </p:spPr>
        <p:txBody>
          <a:bodyPr/>
          <a:lstStyle/>
          <a:p>
            <a:r>
              <a:rPr lang="en-US" dirty="0" smtClean="0"/>
              <a:t>CCC Strengths and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628205"/>
              </p:ext>
            </p:extLst>
          </p:nvPr>
        </p:nvGraphicFramePr>
        <p:xfrm>
          <a:off x="838200" y="191069"/>
          <a:ext cx="10515600" cy="598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5243532" y="6176963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Positive shift 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717" y="1455313"/>
            <a:ext cx="12075916" cy="52030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3600" dirty="0" smtClean="0"/>
          </a:p>
          <a:p>
            <a:pPr lvl="1">
              <a:spcAft>
                <a:spcPts val="1200"/>
              </a:spcAft>
            </a:pPr>
            <a:r>
              <a:rPr lang="en-US" sz="3600" dirty="0"/>
              <a:t>P</a:t>
            </a:r>
            <a:r>
              <a:rPr lang="en-US" sz="3600" dirty="0" smtClean="0"/>
              <a:t>atterns of students’ time </a:t>
            </a:r>
            <a:r>
              <a:rPr lang="en-US" sz="3600" dirty="0"/>
              <a:t>and </a:t>
            </a:r>
            <a:r>
              <a:rPr lang="en-US" sz="3600" dirty="0" smtClean="0"/>
              <a:t>energy across learning activities </a:t>
            </a:r>
          </a:p>
          <a:p>
            <a:pPr lvl="1">
              <a:spcAft>
                <a:spcPts val="1200"/>
              </a:spcAft>
            </a:pPr>
            <a:r>
              <a:rPr lang="en-US" sz="3600" dirty="0"/>
              <a:t> </a:t>
            </a:r>
            <a:r>
              <a:rPr lang="en-US" sz="3600" dirty="0" smtClean="0"/>
              <a:t>Patterns are affected by availability and </a:t>
            </a:r>
            <a:r>
              <a:rPr lang="en-US" sz="3600" dirty="0"/>
              <a:t>emphasis </a:t>
            </a:r>
            <a:r>
              <a:rPr lang="en-US" sz="3600" dirty="0" smtClean="0"/>
              <a:t>on college learning activities</a:t>
            </a:r>
            <a:endParaRPr lang="en-US" sz="3600" dirty="0"/>
          </a:p>
          <a:p>
            <a:pPr lvl="1"/>
            <a:endParaRPr lang="en-US" sz="3200" dirty="0"/>
          </a:p>
          <a:p>
            <a:pPr marL="0" indent="0">
              <a:buNone/>
            </a:pPr>
            <a:endParaRPr lang="en-US" sz="3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Engagement activities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048870"/>
            <a:ext cx="10515600" cy="54998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70%</a:t>
            </a:r>
            <a:r>
              <a:rPr lang="en-US" dirty="0" smtClean="0"/>
              <a:t> of students who are</a:t>
            </a:r>
            <a:r>
              <a:rPr lang="en-US" b="1" dirty="0" smtClean="0"/>
              <a:t> unprepared for class </a:t>
            </a:r>
            <a:r>
              <a:rPr lang="en-US" dirty="0" smtClean="0"/>
              <a:t>(often, very often unprepared</a:t>
            </a:r>
            <a:r>
              <a:rPr lang="en-US" dirty="0" smtClean="0"/>
              <a:t>)-- </a:t>
            </a:r>
            <a:r>
              <a:rPr lang="en-US" b="1" dirty="0" smtClean="0"/>
              <a:t>infrequently talk </a:t>
            </a:r>
            <a:r>
              <a:rPr lang="en-US" dirty="0" smtClean="0"/>
              <a:t>to faculty about careers (never, sometimes)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62%</a:t>
            </a:r>
            <a:r>
              <a:rPr lang="en-US" dirty="0" smtClean="0"/>
              <a:t> who </a:t>
            </a:r>
            <a:r>
              <a:rPr lang="en-US" b="1" dirty="0" smtClean="0"/>
              <a:t>never reworked a </a:t>
            </a:r>
            <a:r>
              <a:rPr lang="en-US" b="1" dirty="0" smtClean="0"/>
              <a:t>draft-- </a:t>
            </a:r>
            <a:r>
              <a:rPr lang="en-US" b="1" dirty="0" smtClean="0"/>
              <a:t>infrequently discussed grades with instructor</a:t>
            </a:r>
          </a:p>
          <a:p>
            <a:pPr marL="0" indent="0">
              <a:buNone/>
            </a:pPr>
            <a:r>
              <a:rPr lang="en-US" sz="3000" b="1" dirty="0" smtClean="0"/>
              <a:t>BUT--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68.5%</a:t>
            </a:r>
            <a:r>
              <a:rPr lang="en-US" b="1" dirty="0" smtClean="0"/>
              <a:t> who very often reworked a paper </a:t>
            </a:r>
            <a:r>
              <a:rPr lang="en-US" b="1" dirty="0" smtClean="0"/>
              <a:t>draft-- </a:t>
            </a:r>
            <a:r>
              <a:rPr lang="en-US" b="1" dirty="0" smtClean="0"/>
              <a:t>frequently discussed grades with instructor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6246" y="-155669"/>
            <a:ext cx="11714328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Student-Faculty Interaction to Motivate Effort</a:t>
            </a:r>
            <a:endParaRPr lang="en-US" sz="36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6348694" y="1073615"/>
            <a:ext cx="2710672" cy="1001747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b="1" dirty="0" smtClean="0"/>
              <a:t>STUDENT EFFORT</a:t>
            </a:r>
          </a:p>
          <a:p>
            <a:pPr algn="ctr"/>
            <a:endParaRPr lang="en-US" sz="1600" dirty="0"/>
          </a:p>
        </p:txBody>
      </p:sp>
      <p:sp>
        <p:nvSpPr>
          <p:cNvPr id="5" name="Down Arrow Callout 4"/>
          <p:cNvSpPr/>
          <p:nvPr/>
        </p:nvSpPr>
        <p:spPr>
          <a:xfrm>
            <a:off x="2553763" y="1073615"/>
            <a:ext cx="2804578" cy="1001747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b="1" dirty="0" smtClean="0"/>
              <a:t>STUDENT</a:t>
            </a:r>
            <a:r>
              <a:rPr lang="en-US" b="1" dirty="0" smtClean="0"/>
              <a:t>-</a:t>
            </a:r>
            <a:r>
              <a:rPr lang="en-US" sz="1600" b="1" dirty="0" smtClean="0"/>
              <a:t>FACULTY</a:t>
            </a:r>
            <a:r>
              <a:rPr lang="en-US" b="1" dirty="0" smtClean="0"/>
              <a:t> </a:t>
            </a:r>
            <a:r>
              <a:rPr lang="en-US" sz="1600" b="1" dirty="0" smtClean="0"/>
              <a:t>INTERACTION</a:t>
            </a:r>
          </a:p>
          <a:p>
            <a:pPr algn="ctr"/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5358341" y="1169894"/>
            <a:ext cx="990353" cy="465844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816942" y="2124742"/>
            <a:ext cx="6528764" cy="1263918"/>
            <a:chOff x="4112914" y="1242983"/>
            <a:chExt cx="1956593" cy="1657311"/>
          </a:xfrm>
          <a:solidFill>
            <a:srgbClr val="CC6600"/>
          </a:solidFill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4112914" y="1242983"/>
              <a:ext cx="1956593" cy="1657311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193817" y="1323886"/>
              <a:ext cx="1794787" cy="149550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b="1" kern="1200" dirty="0" smtClean="0"/>
                <a:t>ACADEMIC PROGRESS AND ACHIEVEMENT</a:t>
              </a:r>
              <a:endParaRPr lang="en-US" sz="19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549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Point Star 6"/>
          <p:cNvSpPr/>
          <p:nvPr/>
        </p:nvSpPr>
        <p:spPr>
          <a:xfrm flipH="1">
            <a:off x="7955347" y="2732809"/>
            <a:ext cx="1469208" cy="2005446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1333" y="232012"/>
            <a:ext cx="11130887" cy="4703005"/>
          </a:xfrm>
        </p:spPr>
        <p:txBody>
          <a:bodyPr>
            <a:normAutofit/>
          </a:bodyPr>
          <a:lstStyle/>
          <a:p>
            <a:pPr lvl="8"/>
            <a:r>
              <a:rPr lang="en-US" b="1" dirty="0" smtClean="0"/>
              <a:t>                                                   			</a:t>
            </a:r>
          </a:p>
          <a:p>
            <a:pPr lvl="8"/>
            <a:endParaRPr lang="en-US" b="1" dirty="0"/>
          </a:p>
          <a:p>
            <a:pPr lvl="8"/>
            <a:endParaRPr lang="en-US" b="1" dirty="0" smtClean="0"/>
          </a:p>
          <a:p>
            <a:pPr lvl="8"/>
            <a:endParaRPr lang="en-US" b="1" dirty="0"/>
          </a:p>
          <a:p>
            <a:pPr lvl="8"/>
            <a:endParaRPr lang="en-US" b="1" dirty="0" smtClean="0"/>
          </a:p>
          <a:p>
            <a:pPr lvl="8"/>
            <a:endParaRPr lang="en-US" b="1" dirty="0"/>
          </a:p>
          <a:p>
            <a:pPr lvl="8"/>
            <a:endParaRPr lang="en-US" b="1" dirty="0" smtClean="0"/>
          </a:p>
          <a:p>
            <a:pPr lvl="8"/>
            <a:endParaRPr lang="en-US" b="1" dirty="0"/>
          </a:p>
          <a:p>
            <a:pPr lvl="8"/>
            <a:r>
              <a:rPr lang="en-US" sz="4000" b="1" dirty="0" smtClean="0"/>
              <a:t>                                        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Completion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589" y="374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Engagement spurs Outcomes</a:t>
            </a:r>
            <a:br>
              <a:rPr lang="en-US" dirty="0" smtClean="0"/>
            </a:br>
            <a:r>
              <a:rPr lang="en-US" sz="2200" dirty="0"/>
              <a:t> </a:t>
            </a:r>
            <a:r>
              <a:rPr lang="en-US" sz="2200" dirty="0" smtClean="0"/>
              <a:t>Reference:  </a:t>
            </a:r>
            <a:r>
              <a:rPr lang="en-US" sz="2200" dirty="0" err="1" smtClean="0"/>
              <a:t>McClenney</a:t>
            </a:r>
            <a:r>
              <a:rPr lang="en-US" sz="2200" dirty="0" smtClean="0"/>
              <a:t> </a:t>
            </a:r>
            <a:r>
              <a:rPr lang="en-US" sz="2200" dirty="0"/>
              <a:t>and Marti (2008) 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2167611" y="1329306"/>
            <a:ext cx="5708698" cy="2837449"/>
          </a:xfrm>
          <a:prstGeom prst="rightArrowCallout">
            <a:avLst>
              <a:gd name="adj1" fmla="val 14147"/>
              <a:gd name="adj2" fmla="val 39134"/>
              <a:gd name="adj3" fmla="val 34224"/>
              <a:gd name="adj4" fmla="val 819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Active Learning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Student Effort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Academic Challenge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Student-Faculty </a:t>
            </a:r>
            <a:r>
              <a:rPr lang="en-US" sz="1600" b="1" dirty="0" smtClean="0"/>
              <a:t>Interaction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Support for Learners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algn="ctr"/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2088573" y="4166755"/>
            <a:ext cx="5507182" cy="2404610"/>
          </a:xfrm>
          <a:prstGeom prst="rightArrow">
            <a:avLst>
              <a:gd name="adj1" fmla="val 50000"/>
              <a:gd name="adj2" fmla="val 293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en-US" sz="2000" b="1" dirty="0" smtClean="0"/>
              <a:t>Program Progress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0953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1781"/>
            <a:ext cx="10515600" cy="42981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ENGAGEMENT ON PATHWAY TO COMPLETION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797" y="2943929"/>
            <a:ext cx="11382233" cy="211473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97366878"/>
              </p:ext>
            </p:extLst>
          </p:nvPr>
        </p:nvGraphicFramePr>
        <p:xfrm>
          <a:off x="1433015" y="1995055"/>
          <a:ext cx="9485194" cy="414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Down Arrow Callout 9"/>
          <p:cNvSpPr/>
          <p:nvPr/>
        </p:nvSpPr>
        <p:spPr>
          <a:xfrm>
            <a:off x="3934145" y="1715190"/>
            <a:ext cx="1587172" cy="1394304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b="1" dirty="0" smtClean="0"/>
              <a:t>STUDENT EFFORT</a:t>
            </a:r>
          </a:p>
          <a:p>
            <a:pPr algn="ctr"/>
            <a:endParaRPr lang="en-US" sz="1600" dirty="0"/>
          </a:p>
        </p:txBody>
      </p:sp>
      <p:sp>
        <p:nvSpPr>
          <p:cNvPr id="11" name="Down Arrow Callout 10"/>
          <p:cNvSpPr/>
          <p:nvPr/>
        </p:nvSpPr>
        <p:spPr>
          <a:xfrm>
            <a:off x="6326535" y="1744967"/>
            <a:ext cx="1542981" cy="139430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b="1" dirty="0" smtClean="0"/>
              <a:t>STUDENT -FACULTY INTERACTION</a:t>
            </a:r>
          </a:p>
          <a:p>
            <a:pPr algn="ctr"/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5521317" y="2079833"/>
            <a:ext cx="805217" cy="335821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Callout 12"/>
          <p:cNvSpPr/>
          <p:nvPr/>
        </p:nvSpPr>
        <p:spPr>
          <a:xfrm>
            <a:off x="1645331" y="1715190"/>
            <a:ext cx="1949450" cy="1404005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sz="1600" b="1" dirty="0" smtClean="0"/>
              <a:t>SUPPORT</a:t>
            </a:r>
          </a:p>
          <a:p>
            <a:pPr algn="ctr"/>
            <a:endParaRPr lang="en-US" sz="1600" dirty="0"/>
          </a:p>
        </p:txBody>
      </p:sp>
      <p:sp>
        <p:nvSpPr>
          <p:cNvPr id="14" name="Down Arrow Callout 13"/>
          <p:cNvSpPr/>
          <p:nvPr/>
        </p:nvSpPr>
        <p:spPr>
          <a:xfrm>
            <a:off x="4056785" y="603233"/>
            <a:ext cx="3726006" cy="993666"/>
          </a:xfrm>
          <a:prstGeom prst="downArrowCallout">
            <a:avLst>
              <a:gd name="adj1" fmla="val 35221"/>
              <a:gd name="adj2" fmla="val 62743"/>
              <a:gd name="adj3" fmla="val 12059"/>
              <a:gd name="adj4" fmla="val 6497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ACTIVE LEARNING &amp;</a:t>
            </a:r>
          </a:p>
          <a:p>
            <a:pPr algn="ctr"/>
            <a:r>
              <a:rPr lang="en-US" b="1" dirty="0" smtClean="0"/>
              <a:t>CHALLENGE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11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sources:</a:t>
            </a:r>
          </a:p>
          <a:p>
            <a:pPr lvl="1"/>
            <a:r>
              <a:rPr lang="en-US" dirty="0" smtClean="0"/>
              <a:t>CCSSE materials, website and references</a:t>
            </a:r>
          </a:p>
          <a:p>
            <a:pPr lvl="1"/>
            <a:r>
              <a:rPr lang="en-US" dirty="0" err="1" smtClean="0"/>
              <a:t>McClenney</a:t>
            </a:r>
            <a:r>
              <a:rPr lang="en-US" dirty="0" smtClean="0"/>
              <a:t> and Marti (2008)</a:t>
            </a:r>
          </a:p>
          <a:p>
            <a:pPr lvl="1"/>
            <a:r>
              <a:rPr lang="en-US" dirty="0" err="1" smtClean="0"/>
              <a:t>Chickering</a:t>
            </a:r>
            <a:r>
              <a:rPr lang="en-US" dirty="0" smtClean="0"/>
              <a:t> and </a:t>
            </a:r>
            <a:r>
              <a:rPr lang="en-US" dirty="0" err="1" smtClean="0"/>
              <a:t>Gamson</a:t>
            </a:r>
            <a:r>
              <a:rPr lang="en-US" dirty="0" smtClean="0"/>
              <a:t> (1987)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UP THE GOOD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263" y="1825625"/>
            <a:ext cx="11659737" cy="435133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Active and Collaborative Learning</a:t>
            </a:r>
            <a:r>
              <a:rPr lang="en-US" dirty="0" smtClean="0"/>
              <a:t>: Collaborating with others to solve problems</a:t>
            </a: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Academic Challenge</a:t>
            </a:r>
            <a:r>
              <a:rPr lang="en-US" dirty="0" smtClean="0"/>
              <a:t>: Performing challenging intellectual and creative work</a:t>
            </a: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Student Effort</a:t>
            </a:r>
            <a:r>
              <a:rPr lang="en-US" dirty="0" smtClean="0"/>
              <a:t>: Time, effort and use of learning resources </a:t>
            </a: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Student-Faculty Interaction</a:t>
            </a:r>
            <a:r>
              <a:rPr lang="en-US" dirty="0" smtClean="0"/>
              <a:t>:  Faculty exchanges and relationships</a:t>
            </a: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Support for Learners</a:t>
            </a:r>
            <a:r>
              <a:rPr lang="en-US" dirty="0" smtClean="0"/>
              <a:t>: College provides and students receive the support to succeed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 Key benchmark domains of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55313"/>
            <a:ext cx="10985938" cy="52030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Teaching and Learning strategies</a:t>
            </a:r>
            <a:r>
              <a:rPr lang="en-US" dirty="0" smtClean="0"/>
              <a:t>: </a:t>
            </a:r>
          </a:p>
          <a:p>
            <a:pPr lvl="1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cademic Challenge, </a:t>
            </a:r>
          </a:p>
          <a:p>
            <a:pPr lvl="1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ctive and Collaborative learning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Behavior</a:t>
            </a:r>
            <a:r>
              <a:rPr lang="en-US" sz="3200" dirty="0" smtClean="0"/>
              <a:t>: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tudent Effort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onnection, relationships and information</a:t>
            </a:r>
            <a:r>
              <a:rPr lang="en-US" sz="3200" dirty="0" smtClean="0"/>
              <a:t>: </a:t>
            </a:r>
            <a:r>
              <a:rPr lang="en-US" sz="3200" dirty="0"/>
              <a:t> </a:t>
            </a:r>
            <a:r>
              <a:rPr lang="en-US" sz="3200" dirty="0" smtClean="0"/>
              <a:t>        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Support for Learners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college units and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473958"/>
            <a:ext cx="11130887" cy="47030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6589" y="374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Engagement spurs Outcomes</a:t>
            </a:r>
            <a:br>
              <a:rPr lang="en-US" dirty="0" smtClean="0"/>
            </a:br>
            <a:r>
              <a:rPr lang="en-US" sz="2200" dirty="0"/>
              <a:t> </a:t>
            </a:r>
            <a:r>
              <a:rPr lang="en-US" sz="2200" dirty="0" smtClean="0"/>
              <a:t>Reference:  </a:t>
            </a:r>
            <a:r>
              <a:rPr lang="en-US" sz="2200" dirty="0" err="1" smtClean="0"/>
              <a:t>McClenney</a:t>
            </a:r>
            <a:r>
              <a:rPr lang="en-US" sz="2200" dirty="0" smtClean="0"/>
              <a:t> </a:t>
            </a:r>
            <a:r>
              <a:rPr lang="en-US" sz="2200" dirty="0"/>
              <a:t>and Marti (2008) 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816589" y="1434384"/>
            <a:ext cx="6586182" cy="4637502"/>
          </a:xfrm>
          <a:prstGeom prst="rightArrowCallout">
            <a:avLst>
              <a:gd name="adj1" fmla="val 7529"/>
              <a:gd name="adj2" fmla="val 25000"/>
              <a:gd name="adj3" fmla="val 25000"/>
              <a:gd name="adj4" fmla="val 81272"/>
            </a:avLst>
          </a:prstGeom>
          <a:pattFill prst="pct75">
            <a:fgClr>
              <a:schemeClr val="accent4"/>
            </a:fgClr>
            <a:bgClr>
              <a:schemeClr val="accent6">
                <a:lumMod val="20000"/>
                <a:lumOff val="80000"/>
              </a:schemeClr>
            </a:bgClr>
          </a:patt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Active Learning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Student Effort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Academic Challenge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Student-Faculty Interaction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Support for Learners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algn="ctr"/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533564" y="1473959"/>
            <a:ext cx="4435522" cy="455835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b="1" dirty="0" smtClean="0"/>
              <a:t>Persistence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b="1" dirty="0" smtClean="0"/>
              <a:t>Credit Accumulation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b="1" dirty="0" smtClean="0"/>
              <a:t>Completions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18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717" y="1880216"/>
            <a:ext cx="11673385" cy="4351338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en-US" sz="3200" dirty="0"/>
              <a:t>S</a:t>
            </a:r>
            <a:r>
              <a:rPr lang="en-US" sz="3200" dirty="0" smtClean="0"/>
              <a:t>tudent needs, motives, and choices shape the college experience</a:t>
            </a:r>
          </a:p>
          <a:p>
            <a:pPr lvl="1">
              <a:spcAft>
                <a:spcPts val="1800"/>
              </a:spcAft>
            </a:pPr>
            <a:r>
              <a:rPr lang="en-US" sz="3200" dirty="0" smtClean="0"/>
              <a:t>Students report their experience---and report it differently </a:t>
            </a:r>
          </a:p>
          <a:p>
            <a:pPr lvl="1">
              <a:spcAft>
                <a:spcPts val="1800"/>
              </a:spcAft>
            </a:pPr>
            <a:r>
              <a:rPr lang="en-US" sz="3200" dirty="0" smtClean="0"/>
              <a:t>Mix </a:t>
            </a:r>
            <a:r>
              <a:rPr lang="en-US" sz="3200" dirty="0"/>
              <a:t>of </a:t>
            </a:r>
            <a:r>
              <a:rPr lang="en-US" sz="3200" dirty="0" smtClean="0"/>
              <a:t>students--</a:t>
            </a:r>
            <a:r>
              <a:rPr lang="en-US" sz="3200" dirty="0"/>
              <a:t>s</a:t>
            </a:r>
            <a:r>
              <a:rPr lang="en-US" sz="3200" dirty="0" smtClean="0"/>
              <a:t>cores reflect collective experience 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meaning of </a:t>
            </a:r>
            <a:r>
              <a:rPr lang="en-US" dirty="0" smtClean="0"/>
              <a:t>scores: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students report their experiences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153" y="928048"/>
            <a:ext cx="11529848" cy="59299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Multiple survey items contribute to each of the five benchmarks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Multiple items support the validity of the benchmark domain measure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Each item measures a slightly different aspect of that overall domain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Compare benchmarks and items by college and student groups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Students respond on 3-point, 4, or 7-point Likert scale of intensity or frequency:  (How often?  How much?  How helpful?)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Never, sometimes,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i="1" dirty="0" smtClean="0"/>
              <a:t>ften 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Very little, Some, Quite a bit, Very much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Unhelpful to Helpful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2153" y="0"/>
            <a:ext cx="10515600" cy="1325563"/>
          </a:xfrm>
        </p:spPr>
        <p:txBody>
          <a:bodyPr/>
          <a:lstStyle/>
          <a:p>
            <a:r>
              <a:rPr lang="en-US" dirty="0" smtClean="0"/>
              <a:t>Survey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11716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How often have you--</a:t>
            </a:r>
            <a:endParaRPr lang="en-US" i="1" dirty="0"/>
          </a:p>
          <a:p>
            <a:pPr>
              <a:spcAft>
                <a:spcPts val="1200"/>
              </a:spcAft>
            </a:pPr>
            <a:r>
              <a:rPr lang="en-US" dirty="0" smtClean="0"/>
              <a:t>Asked questions in class or contributed to class discussions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Made a class presentation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Discussed ideas from your readings or classes with others outside of class (students, family members, co-workers, etc.)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Active and Collaborative </a:t>
            </a:r>
            <a:r>
              <a:rPr lang="en-US" b="1" dirty="0" smtClean="0"/>
              <a:t>Learning</a:t>
            </a:r>
            <a:r>
              <a:rPr lang="en-US" dirty="0" smtClean="0"/>
              <a:t>: Example Question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1308</Words>
  <Application>Microsoft Office PowerPoint</Application>
  <PresentationFormat>Widescreen</PresentationFormat>
  <Paragraphs>277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Aharoni</vt:lpstr>
      <vt:lpstr>Arial</vt:lpstr>
      <vt:lpstr>Calibri</vt:lpstr>
      <vt:lpstr>Century Gothic</vt:lpstr>
      <vt:lpstr>Courier New</vt:lpstr>
      <vt:lpstr>Times New Roman</vt:lpstr>
      <vt:lpstr>Wingdings</vt:lpstr>
      <vt:lpstr>Presentation level design</vt:lpstr>
      <vt:lpstr>Engaging students at CCC Overview and Highlights</vt:lpstr>
      <vt:lpstr>The CCSSE Survey and the Results</vt:lpstr>
      <vt:lpstr>Engagement activities  </vt:lpstr>
      <vt:lpstr>5 Key benchmark domains of engagement</vt:lpstr>
      <vt:lpstr>Multiple college units and spaces</vt:lpstr>
      <vt:lpstr>Engagement spurs Outcomes  Reference:  McClenney and Marti (2008) </vt:lpstr>
      <vt:lpstr>The meaning of scores: students report their experiences </vt:lpstr>
      <vt:lpstr>Survey items</vt:lpstr>
      <vt:lpstr>Active and Collaborative Learning: Example Question Items</vt:lpstr>
      <vt:lpstr>Student Effort: Example Question Items </vt:lpstr>
      <vt:lpstr>Academic Challenge: Example Question Items </vt:lpstr>
      <vt:lpstr>Student-Faculty Interaction How often have you done each of the following? </vt:lpstr>
      <vt:lpstr>Support for Learners: Example Questions</vt:lpstr>
      <vt:lpstr>College CCSSE Samples:  Ethnicity, Gender </vt:lpstr>
      <vt:lpstr>PowerPoint Presentation</vt:lpstr>
      <vt:lpstr>Score of 50 is the benchmark for comparison</vt:lpstr>
      <vt:lpstr>Benchmarks: CCC, 4CD, ACCJC CCSSE Colleges average is 50</vt:lpstr>
      <vt:lpstr>Benchmark Scores by College</vt:lpstr>
      <vt:lpstr>Benchmark Scores and CCSSE Percentiles Example:  Academic Challenge</vt:lpstr>
      <vt:lpstr>Compare 2012 to 2016 survey percentiles  </vt:lpstr>
      <vt:lpstr>PowerPoint Presentation</vt:lpstr>
      <vt:lpstr>CCC Benchmarks by Ethnicity</vt:lpstr>
      <vt:lpstr>PowerPoint Presentation</vt:lpstr>
      <vt:lpstr>Achievement gaps are not Engagement gaps</vt:lpstr>
      <vt:lpstr>Influences on student perceptions</vt:lpstr>
      <vt:lpstr>PowerPoint Presentation</vt:lpstr>
      <vt:lpstr>PowerPoint Presentation</vt:lpstr>
      <vt:lpstr>CCC Strengths and Improvements</vt:lpstr>
      <vt:lpstr>PowerPoint Presentation</vt:lpstr>
      <vt:lpstr>Student-Faculty Interaction to Motivate Effort</vt:lpstr>
      <vt:lpstr>Engagement spurs Outcomes  Reference:  McClenney and Marti (2008) </vt:lpstr>
      <vt:lpstr>ENGAGEMENT ON PATHWAY TO COMPLETION</vt:lpstr>
      <vt:lpstr>KEEP UP THE GOOD WORK!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2016-08-05T19:19:01Z</dcterms:created>
  <dcterms:modified xsi:type="dcterms:W3CDTF">2017-04-17T19:03:53Z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